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4" r:id="rId3"/>
    <p:sldId id="869" r:id="rId4"/>
    <p:sldId id="789" r:id="rId5"/>
    <p:sldId id="257" r:id="rId6"/>
    <p:sldId id="872" r:id="rId7"/>
    <p:sldId id="875" r:id="rId8"/>
    <p:sldId id="876" r:id="rId9"/>
    <p:sldId id="856" r:id="rId10"/>
    <p:sldId id="858" r:id="rId11"/>
    <p:sldId id="852" r:id="rId12"/>
    <p:sldId id="760" r:id="rId13"/>
    <p:sldId id="848" r:id="rId14"/>
    <p:sldId id="850" r:id="rId15"/>
    <p:sldId id="864" r:id="rId16"/>
    <p:sldId id="859" r:id="rId17"/>
    <p:sldId id="851" r:id="rId18"/>
    <p:sldId id="867" r:id="rId19"/>
    <p:sldId id="878" r:id="rId20"/>
    <p:sldId id="72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24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EF1F07-2530-401E-83A5-626230A1C13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E654005-3FB3-4E62-8FE6-3ABCA2FF11D2}">
      <dgm:prSet/>
      <dgm:spPr/>
      <dgm:t>
        <a:bodyPr/>
        <a:lstStyle/>
        <a:p>
          <a:r>
            <a:rPr lang="en-US" b="1" i="1"/>
            <a:t>RAD is designed to secure the long-term affordability of converting properties</a:t>
          </a:r>
          <a:endParaRPr lang="en-US"/>
        </a:p>
      </dgm:t>
    </dgm:pt>
    <dgm:pt modelId="{BFC995BE-3B5B-45B2-9F83-DE35C47C87DC}" type="parTrans" cxnId="{7E5C963F-6C4E-4CE1-9B33-E34F3822F058}">
      <dgm:prSet/>
      <dgm:spPr/>
      <dgm:t>
        <a:bodyPr/>
        <a:lstStyle/>
        <a:p>
          <a:endParaRPr lang="en-US"/>
        </a:p>
      </dgm:t>
    </dgm:pt>
    <dgm:pt modelId="{2EBED12A-D294-4A7D-9781-80451C803399}" type="sibTrans" cxnId="{7E5C963F-6C4E-4CE1-9B33-E34F3822F058}">
      <dgm:prSet/>
      <dgm:spPr/>
      <dgm:t>
        <a:bodyPr/>
        <a:lstStyle/>
        <a:p>
          <a:endParaRPr lang="en-US"/>
        </a:p>
      </dgm:t>
    </dgm:pt>
    <dgm:pt modelId="{30ACD22B-CA74-4FC9-8208-1A78AAA276DA}">
      <dgm:prSet/>
      <dgm:spPr/>
      <dgm:t>
        <a:bodyPr/>
        <a:lstStyle/>
        <a:p>
          <a:r>
            <a:rPr lang="en-US"/>
            <a:t>Long-term Section 8 HAP contract ensures residents pay an affordable rent and must be renewed at each expiration</a:t>
          </a:r>
        </a:p>
      </dgm:t>
    </dgm:pt>
    <dgm:pt modelId="{EE280087-3A7A-417D-8AE1-1B6C9C170834}" type="parTrans" cxnId="{AF8EFCBB-2CCA-406A-A763-32AEE51F09CE}">
      <dgm:prSet/>
      <dgm:spPr/>
      <dgm:t>
        <a:bodyPr/>
        <a:lstStyle/>
        <a:p>
          <a:endParaRPr lang="en-US"/>
        </a:p>
      </dgm:t>
    </dgm:pt>
    <dgm:pt modelId="{803A0F50-363F-4F9F-8B46-F5841791D0FC}" type="sibTrans" cxnId="{AF8EFCBB-2CCA-406A-A763-32AEE51F09CE}">
      <dgm:prSet/>
      <dgm:spPr/>
      <dgm:t>
        <a:bodyPr/>
        <a:lstStyle/>
        <a:p>
          <a:endParaRPr lang="en-US"/>
        </a:p>
      </dgm:t>
    </dgm:pt>
    <dgm:pt modelId="{8C8243D9-5C5D-4623-A99D-8622729FB407}">
      <dgm:prSet/>
      <dgm:spPr/>
      <dgm:t>
        <a:bodyPr/>
        <a:lstStyle/>
        <a:p>
          <a:r>
            <a:rPr lang="en-US"/>
            <a:t>RAD Use Agreement recorded on land</a:t>
          </a:r>
        </a:p>
      </dgm:t>
    </dgm:pt>
    <dgm:pt modelId="{E2E0C9D3-2D21-4DCF-AF84-3885565F65B9}" type="parTrans" cxnId="{2EFBB2C1-8057-4A72-8CE2-1418EF02325C}">
      <dgm:prSet/>
      <dgm:spPr/>
      <dgm:t>
        <a:bodyPr/>
        <a:lstStyle/>
        <a:p>
          <a:endParaRPr lang="en-US"/>
        </a:p>
      </dgm:t>
    </dgm:pt>
    <dgm:pt modelId="{B7AEA30E-FFE3-4F32-8259-B8BE9A4B6995}" type="sibTrans" cxnId="{2EFBB2C1-8057-4A72-8CE2-1418EF02325C}">
      <dgm:prSet/>
      <dgm:spPr/>
      <dgm:t>
        <a:bodyPr/>
        <a:lstStyle/>
        <a:p>
          <a:endParaRPr lang="en-US"/>
        </a:p>
      </dgm:t>
    </dgm:pt>
    <dgm:pt modelId="{EB4ED072-74A2-4B79-A87D-1A79EA58C238}">
      <dgm:prSet/>
      <dgm:spPr/>
      <dgm:t>
        <a:bodyPr/>
        <a:lstStyle/>
        <a:p>
          <a:r>
            <a:rPr lang="en-US"/>
            <a:t>Capital Needs Assessment performed upfront to ensure current and future repairs can be supported</a:t>
          </a:r>
        </a:p>
      </dgm:t>
    </dgm:pt>
    <dgm:pt modelId="{BC4101EE-CA86-4424-B1F2-89AFF3CC877F}" type="parTrans" cxnId="{0D260C2D-8862-4CCD-90E1-987E8F37B4C1}">
      <dgm:prSet/>
      <dgm:spPr/>
      <dgm:t>
        <a:bodyPr/>
        <a:lstStyle/>
        <a:p>
          <a:endParaRPr lang="en-US"/>
        </a:p>
      </dgm:t>
    </dgm:pt>
    <dgm:pt modelId="{DBD8A051-C9CD-424B-8540-40A82275E48C}" type="sibTrans" cxnId="{0D260C2D-8862-4CCD-90E1-987E8F37B4C1}">
      <dgm:prSet/>
      <dgm:spPr/>
      <dgm:t>
        <a:bodyPr/>
        <a:lstStyle/>
        <a:p>
          <a:endParaRPr lang="en-US"/>
        </a:p>
      </dgm:t>
    </dgm:pt>
    <dgm:pt modelId="{76E06593-1E9C-4CA3-9A85-19098DC0591D}">
      <dgm:prSet/>
      <dgm:spPr/>
      <dgm:t>
        <a:bodyPr/>
        <a:lstStyle/>
        <a:p>
          <a:r>
            <a:rPr lang="en-US" dirty="0"/>
            <a:t>One-for-one replacement of deeply affordable units (with de minimis exception)</a:t>
          </a:r>
        </a:p>
      </dgm:t>
    </dgm:pt>
    <dgm:pt modelId="{2F106846-1AFF-4F17-9C43-C959F36261BD}" type="parTrans" cxnId="{7E8383CC-DC4A-45F1-8F16-A031ECDC1906}">
      <dgm:prSet/>
      <dgm:spPr/>
      <dgm:t>
        <a:bodyPr/>
        <a:lstStyle/>
        <a:p>
          <a:endParaRPr lang="en-US"/>
        </a:p>
      </dgm:t>
    </dgm:pt>
    <dgm:pt modelId="{56E4A8AF-D765-46BF-8EA3-9E30FAEDAE18}" type="sibTrans" cxnId="{7E8383CC-DC4A-45F1-8F16-A031ECDC1906}">
      <dgm:prSet/>
      <dgm:spPr/>
      <dgm:t>
        <a:bodyPr/>
        <a:lstStyle/>
        <a:p>
          <a:endParaRPr lang="en-US"/>
        </a:p>
      </dgm:t>
    </dgm:pt>
    <dgm:pt modelId="{8CBAD603-54C3-436E-AB01-1EC95B4F5210}">
      <dgm:prSet/>
      <dgm:spPr/>
      <dgm:t>
        <a:bodyPr/>
        <a:lstStyle/>
        <a:p>
          <a:r>
            <a:rPr lang="en-US" b="1" i="1"/>
            <a:t>Properties converted under RAD must be owned or controlled by a public or non-profit owner</a:t>
          </a:r>
          <a:endParaRPr lang="en-US"/>
        </a:p>
      </dgm:t>
    </dgm:pt>
    <dgm:pt modelId="{64D512AB-A37E-4096-9184-B6312F7136C7}" type="parTrans" cxnId="{4B39C92E-D3E0-4552-9ED1-B50BA477CF7B}">
      <dgm:prSet/>
      <dgm:spPr/>
      <dgm:t>
        <a:bodyPr/>
        <a:lstStyle/>
        <a:p>
          <a:endParaRPr lang="en-US"/>
        </a:p>
      </dgm:t>
    </dgm:pt>
    <dgm:pt modelId="{409540B7-1C81-42B8-8990-A34387F865D3}" type="sibTrans" cxnId="{4B39C92E-D3E0-4552-9ED1-B50BA477CF7B}">
      <dgm:prSet/>
      <dgm:spPr/>
      <dgm:t>
        <a:bodyPr/>
        <a:lstStyle/>
        <a:p>
          <a:endParaRPr lang="en-US"/>
        </a:p>
      </dgm:t>
    </dgm:pt>
    <dgm:pt modelId="{FE00DB74-2D2F-40AC-8800-72F803E67D14}">
      <dgm:prSet/>
      <dgm:spPr/>
      <dgm:t>
        <a:bodyPr/>
        <a:lstStyle/>
        <a:p>
          <a:r>
            <a:rPr lang="en-US" dirty="0"/>
            <a:t>In most RAD conversions, the PHA continues to own the property directly or through an affiliate</a:t>
          </a:r>
        </a:p>
      </dgm:t>
    </dgm:pt>
    <dgm:pt modelId="{648218C3-F1D3-4B62-A623-BA14CC4AEDE5}" type="parTrans" cxnId="{9844304D-3A15-4FA8-9FE1-FF99CB08FE8C}">
      <dgm:prSet/>
      <dgm:spPr/>
      <dgm:t>
        <a:bodyPr/>
        <a:lstStyle/>
        <a:p>
          <a:endParaRPr lang="en-US"/>
        </a:p>
      </dgm:t>
    </dgm:pt>
    <dgm:pt modelId="{557389F3-4612-4989-963D-D2547DC7AD37}" type="sibTrans" cxnId="{9844304D-3A15-4FA8-9FE1-FF99CB08FE8C}">
      <dgm:prSet/>
      <dgm:spPr/>
      <dgm:t>
        <a:bodyPr/>
        <a:lstStyle/>
        <a:p>
          <a:endParaRPr lang="en-US"/>
        </a:p>
      </dgm:t>
    </dgm:pt>
    <dgm:pt modelId="{A3702996-3DE2-401C-90CA-C6223C262285}">
      <dgm:prSet/>
      <dgm:spPr/>
      <dgm:t>
        <a:bodyPr/>
        <a:lstStyle/>
        <a:p>
          <a:r>
            <a:rPr lang="en-US" dirty="0"/>
            <a:t>When Low-Income Housing Tax Credits are used, the ownership changes but a public or non-profit entity must retain control</a:t>
          </a:r>
        </a:p>
      </dgm:t>
    </dgm:pt>
    <dgm:pt modelId="{A2C2DD71-C9DB-4207-BB26-F133E40854B8}" type="parTrans" cxnId="{2287B91A-EA69-4D1E-825F-516C8C4EAFCE}">
      <dgm:prSet/>
      <dgm:spPr/>
      <dgm:t>
        <a:bodyPr/>
        <a:lstStyle/>
        <a:p>
          <a:endParaRPr lang="en-US"/>
        </a:p>
      </dgm:t>
    </dgm:pt>
    <dgm:pt modelId="{68E63193-DF4F-422E-8D89-6E03CB6F7658}" type="sibTrans" cxnId="{2287B91A-EA69-4D1E-825F-516C8C4EAFCE}">
      <dgm:prSet/>
      <dgm:spPr/>
      <dgm:t>
        <a:bodyPr/>
        <a:lstStyle/>
        <a:p>
          <a:endParaRPr lang="en-US"/>
        </a:p>
      </dgm:t>
    </dgm:pt>
    <dgm:pt modelId="{ADCFEC11-35E3-4E2D-9762-023678651FB5}" type="pres">
      <dgm:prSet presAssocID="{48EF1F07-2530-401E-83A5-626230A1C134}" presName="linear" presStyleCnt="0">
        <dgm:presLayoutVars>
          <dgm:animLvl val="lvl"/>
          <dgm:resizeHandles val="exact"/>
        </dgm:presLayoutVars>
      </dgm:prSet>
      <dgm:spPr/>
    </dgm:pt>
    <dgm:pt modelId="{926F9B13-ABC7-47B5-8891-A482CCD1EE19}" type="pres">
      <dgm:prSet presAssocID="{CE654005-3FB3-4E62-8FE6-3ABCA2FF11D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AD8D51B-B638-45FA-B2D2-F8693B7256CC}" type="pres">
      <dgm:prSet presAssocID="{CE654005-3FB3-4E62-8FE6-3ABCA2FF11D2}" presName="childText" presStyleLbl="revTx" presStyleIdx="0" presStyleCnt="2">
        <dgm:presLayoutVars>
          <dgm:bulletEnabled val="1"/>
        </dgm:presLayoutVars>
      </dgm:prSet>
      <dgm:spPr/>
    </dgm:pt>
    <dgm:pt modelId="{4F2AC134-6DA7-40DC-B142-5E2705A33147}" type="pres">
      <dgm:prSet presAssocID="{8CBAD603-54C3-436E-AB01-1EC95B4F521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24FC9D8-8231-41E6-B308-4880ED9E4800}" type="pres">
      <dgm:prSet presAssocID="{8CBAD603-54C3-436E-AB01-1EC95B4F521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287B91A-EA69-4D1E-825F-516C8C4EAFCE}" srcId="{8CBAD603-54C3-436E-AB01-1EC95B4F5210}" destId="{A3702996-3DE2-401C-90CA-C6223C262285}" srcOrd="1" destOrd="0" parTransId="{A2C2DD71-C9DB-4207-BB26-F133E40854B8}" sibTransId="{68E63193-DF4F-422E-8D89-6E03CB6F7658}"/>
    <dgm:cxn modelId="{7B60911F-5CC5-40F4-9278-E7E0FD36B025}" type="presOf" srcId="{CE654005-3FB3-4E62-8FE6-3ABCA2FF11D2}" destId="{926F9B13-ABC7-47B5-8891-A482CCD1EE19}" srcOrd="0" destOrd="0" presId="urn:microsoft.com/office/officeart/2005/8/layout/vList2"/>
    <dgm:cxn modelId="{0D260C2D-8862-4CCD-90E1-987E8F37B4C1}" srcId="{CE654005-3FB3-4E62-8FE6-3ABCA2FF11D2}" destId="{EB4ED072-74A2-4B79-A87D-1A79EA58C238}" srcOrd="2" destOrd="0" parTransId="{BC4101EE-CA86-4424-B1F2-89AFF3CC877F}" sibTransId="{DBD8A051-C9CD-424B-8540-40A82275E48C}"/>
    <dgm:cxn modelId="{4B39C92E-D3E0-4552-9ED1-B50BA477CF7B}" srcId="{48EF1F07-2530-401E-83A5-626230A1C134}" destId="{8CBAD603-54C3-436E-AB01-1EC95B4F5210}" srcOrd="1" destOrd="0" parTransId="{64D512AB-A37E-4096-9184-B6312F7136C7}" sibTransId="{409540B7-1C81-42B8-8990-A34387F865D3}"/>
    <dgm:cxn modelId="{7E5C963F-6C4E-4CE1-9B33-E34F3822F058}" srcId="{48EF1F07-2530-401E-83A5-626230A1C134}" destId="{CE654005-3FB3-4E62-8FE6-3ABCA2FF11D2}" srcOrd="0" destOrd="0" parTransId="{BFC995BE-3B5B-45B2-9F83-DE35C47C87DC}" sibTransId="{2EBED12A-D294-4A7D-9781-80451C803399}"/>
    <dgm:cxn modelId="{63E6E05F-881F-46AA-8B81-AF46ECC55A1D}" type="presOf" srcId="{48EF1F07-2530-401E-83A5-626230A1C134}" destId="{ADCFEC11-35E3-4E2D-9762-023678651FB5}" srcOrd="0" destOrd="0" presId="urn:microsoft.com/office/officeart/2005/8/layout/vList2"/>
    <dgm:cxn modelId="{27E8684C-6750-4ADC-B7CD-379FE7AE5060}" type="presOf" srcId="{76E06593-1E9C-4CA3-9A85-19098DC0591D}" destId="{4AD8D51B-B638-45FA-B2D2-F8693B7256CC}" srcOrd="0" destOrd="3" presId="urn:microsoft.com/office/officeart/2005/8/layout/vList2"/>
    <dgm:cxn modelId="{E32B6C4C-4EB5-4C45-B371-D762E030B56F}" type="presOf" srcId="{EB4ED072-74A2-4B79-A87D-1A79EA58C238}" destId="{4AD8D51B-B638-45FA-B2D2-F8693B7256CC}" srcOrd="0" destOrd="2" presId="urn:microsoft.com/office/officeart/2005/8/layout/vList2"/>
    <dgm:cxn modelId="{9844304D-3A15-4FA8-9FE1-FF99CB08FE8C}" srcId="{8CBAD603-54C3-436E-AB01-1EC95B4F5210}" destId="{FE00DB74-2D2F-40AC-8800-72F803E67D14}" srcOrd="0" destOrd="0" parTransId="{648218C3-F1D3-4B62-A623-BA14CC4AEDE5}" sibTransId="{557389F3-4612-4989-963D-D2547DC7AD37}"/>
    <dgm:cxn modelId="{B1270C83-F3F2-4732-B704-971FD6F0C4CF}" type="presOf" srcId="{8CBAD603-54C3-436E-AB01-1EC95B4F5210}" destId="{4F2AC134-6DA7-40DC-B142-5E2705A33147}" srcOrd="0" destOrd="0" presId="urn:microsoft.com/office/officeart/2005/8/layout/vList2"/>
    <dgm:cxn modelId="{16C3C58D-8937-4190-9D09-B731CED24832}" type="presOf" srcId="{8C8243D9-5C5D-4623-A99D-8622729FB407}" destId="{4AD8D51B-B638-45FA-B2D2-F8693B7256CC}" srcOrd="0" destOrd="1" presId="urn:microsoft.com/office/officeart/2005/8/layout/vList2"/>
    <dgm:cxn modelId="{0217E894-3F92-413B-AB0B-7829D09268F5}" type="presOf" srcId="{30ACD22B-CA74-4FC9-8208-1A78AAA276DA}" destId="{4AD8D51B-B638-45FA-B2D2-F8693B7256CC}" srcOrd="0" destOrd="0" presId="urn:microsoft.com/office/officeart/2005/8/layout/vList2"/>
    <dgm:cxn modelId="{CD751AAA-CCBC-4391-80C1-36A8B7B3C424}" type="presOf" srcId="{A3702996-3DE2-401C-90CA-C6223C262285}" destId="{424FC9D8-8231-41E6-B308-4880ED9E4800}" srcOrd="0" destOrd="1" presId="urn:microsoft.com/office/officeart/2005/8/layout/vList2"/>
    <dgm:cxn modelId="{AF8EFCBB-2CCA-406A-A763-32AEE51F09CE}" srcId="{CE654005-3FB3-4E62-8FE6-3ABCA2FF11D2}" destId="{30ACD22B-CA74-4FC9-8208-1A78AAA276DA}" srcOrd="0" destOrd="0" parTransId="{EE280087-3A7A-417D-8AE1-1B6C9C170834}" sibTransId="{803A0F50-363F-4F9F-8B46-F5841791D0FC}"/>
    <dgm:cxn modelId="{2EFBB2C1-8057-4A72-8CE2-1418EF02325C}" srcId="{CE654005-3FB3-4E62-8FE6-3ABCA2FF11D2}" destId="{8C8243D9-5C5D-4623-A99D-8622729FB407}" srcOrd="1" destOrd="0" parTransId="{E2E0C9D3-2D21-4DCF-AF84-3885565F65B9}" sibTransId="{B7AEA30E-FFE3-4F32-8259-B8BE9A4B6995}"/>
    <dgm:cxn modelId="{91F273C5-4B5F-4066-9F74-802859C232C3}" type="presOf" srcId="{FE00DB74-2D2F-40AC-8800-72F803E67D14}" destId="{424FC9D8-8231-41E6-B308-4880ED9E4800}" srcOrd="0" destOrd="0" presId="urn:microsoft.com/office/officeart/2005/8/layout/vList2"/>
    <dgm:cxn modelId="{7E8383CC-DC4A-45F1-8F16-A031ECDC1906}" srcId="{CE654005-3FB3-4E62-8FE6-3ABCA2FF11D2}" destId="{76E06593-1E9C-4CA3-9A85-19098DC0591D}" srcOrd="3" destOrd="0" parTransId="{2F106846-1AFF-4F17-9C43-C959F36261BD}" sibTransId="{56E4A8AF-D765-46BF-8EA3-9E30FAEDAE18}"/>
    <dgm:cxn modelId="{B5190871-2D73-407F-9D61-8533D4B1CCE3}" type="presParOf" srcId="{ADCFEC11-35E3-4E2D-9762-023678651FB5}" destId="{926F9B13-ABC7-47B5-8891-A482CCD1EE19}" srcOrd="0" destOrd="0" presId="urn:microsoft.com/office/officeart/2005/8/layout/vList2"/>
    <dgm:cxn modelId="{ABED1BC6-B21D-4562-9A73-1C7852A8193F}" type="presParOf" srcId="{ADCFEC11-35E3-4E2D-9762-023678651FB5}" destId="{4AD8D51B-B638-45FA-B2D2-F8693B7256CC}" srcOrd="1" destOrd="0" presId="urn:microsoft.com/office/officeart/2005/8/layout/vList2"/>
    <dgm:cxn modelId="{65BCC535-CE8E-4256-B55C-93E222AC5697}" type="presParOf" srcId="{ADCFEC11-35E3-4E2D-9762-023678651FB5}" destId="{4F2AC134-6DA7-40DC-B142-5E2705A33147}" srcOrd="2" destOrd="0" presId="urn:microsoft.com/office/officeart/2005/8/layout/vList2"/>
    <dgm:cxn modelId="{F29D7029-EC88-4EAA-885C-4087FFFC8CD7}" type="presParOf" srcId="{ADCFEC11-35E3-4E2D-9762-023678651FB5}" destId="{424FC9D8-8231-41E6-B308-4880ED9E480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3B80DF-BD87-4DDB-BD13-F16EF2600E8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520299A-8EAF-4436-BCBF-4226A35217F1}">
      <dgm:prSet/>
      <dgm:spPr/>
      <dgm:t>
        <a:bodyPr/>
        <a:lstStyle/>
        <a:p>
          <a:r>
            <a:rPr lang="en-US" b="1" i="1"/>
            <a:t>Ensure current residents benefit from the conversion</a:t>
          </a:r>
          <a:endParaRPr lang="en-US"/>
        </a:p>
      </dgm:t>
    </dgm:pt>
    <dgm:pt modelId="{6095D04F-9689-4434-87EA-2CAAE8D8FC55}" type="parTrans" cxnId="{BE0C0DF1-9662-4B2F-A43E-0BCDFEFEE652}">
      <dgm:prSet/>
      <dgm:spPr/>
      <dgm:t>
        <a:bodyPr/>
        <a:lstStyle/>
        <a:p>
          <a:endParaRPr lang="en-US"/>
        </a:p>
      </dgm:t>
    </dgm:pt>
    <dgm:pt modelId="{24043FEF-FEBE-4173-B865-3FDE768D43E1}" type="sibTrans" cxnId="{BE0C0DF1-9662-4B2F-A43E-0BCDFEFEE652}">
      <dgm:prSet/>
      <dgm:spPr/>
      <dgm:t>
        <a:bodyPr/>
        <a:lstStyle/>
        <a:p>
          <a:endParaRPr lang="en-US"/>
        </a:p>
      </dgm:t>
    </dgm:pt>
    <dgm:pt modelId="{507EAA98-7E8D-4321-9F91-C87F71404895}">
      <dgm:prSet/>
      <dgm:spPr/>
      <dgm:t>
        <a:bodyPr/>
        <a:lstStyle/>
        <a:p>
          <a:r>
            <a:rPr lang="en-US"/>
            <a:t>Resident meetings and notices</a:t>
          </a:r>
        </a:p>
      </dgm:t>
    </dgm:pt>
    <dgm:pt modelId="{26068EAD-016D-4D4B-9AA2-360FB88FF0D8}" type="parTrans" cxnId="{EDEC715D-0956-40B4-A8C3-8EF7CB922A26}">
      <dgm:prSet/>
      <dgm:spPr/>
      <dgm:t>
        <a:bodyPr/>
        <a:lstStyle/>
        <a:p>
          <a:endParaRPr lang="en-US"/>
        </a:p>
      </dgm:t>
    </dgm:pt>
    <dgm:pt modelId="{EF365349-65BC-4FB2-9690-690E5B2AD850}" type="sibTrans" cxnId="{EDEC715D-0956-40B4-A8C3-8EF7CB922A26}">
      <dgm:prSet/>
      <dgm:spPr/>
      <dgm:t>
        <a:bodyPr/>
        <a:lstStyle/>
        <a:p>
          <a:endParaRPr lang="en-US"/>
        </a:p>
      </dgm:t>
    </dgm:pt>
    <dgm:pt modelId="{248F3B4F-B5D9-4BE9-9751-237CB5C27341}">
      <dgm:prSet/>
      <dgm:spPr/>
      <dgm:t>
        <a:bodyPr/>
        <a:lstStyle/>
        <a:p>
          <a:r>
            <a:rPr lang="en-US"/>
            <a:t>Right to Remain in or return to the property</a:t>
          </a:r>
        </a:p>
      </dgm:t>
    </dgm:pt>
    <dgm:pt modelId="{54AFE618-F3B6-4A99-B532-161C1C7C8AB9}" type="parTrans" cxnId="{4B919A06-EC48-45B4-A58F-6E9CE8024E91}">
      <dgm:prSet/>
      <dgm:spPr/>
      <dgm:t>
        <a:bodyPr/>
        <a:lstStyle/>
        <a:p>
          <a:endParaRPr lang="en-US"/>
        </a:p>
      </dgm:t>
    </dgm:pt>
    <dgm:pt modelId="{5F83DD74-4FF9-49D2-A34C-676D6EF42E39}" type="sibTrans" cxnId="{4B919A06-EC48-45B4-A58F-6E9CE8024E91}">
      <dgm:prSet/>
      <dgm:spPr/>
      <dgm:t>
        <a:bodyPr/>
        <a:lstStyle/>
        <a:p>
          <a:endParaRPr lang="en-US"/>
        </a:p>
      </dgm:t>
    </dgm:pt>
    <dgm:pt modelId="{B210CED1-4D87-41AE-B5A8-27095C914D4D}">
      <dgm:prSet/>
      <dgm:spPr/>
      <dgm:t>
        <a:bodyPr/>
        <a:lstStyle/>
        <a:p>
          <a:r>
            <a:rPr lang="en-US" dirty="0"/>
            <a:t>No Rescreening because of RAD </a:t>
          </a:r>
        </a:p>
      </dgm:t>
    </dgm:pt>
    <dgm:pt modelId="{186F4B6E-48B4-42EE-B4A1-561977EA6ED2}" type="parTrans" cxnId="{AA114140-F1C8-466D-A461-1D25DBF4DC62}">
      <dgm:prSet/>
      <dgm:spPr/>
      <dgm:t>
        <a:bodyPr/>
        <a:lstStyle/>
        <a:p>
          <a:endParaRPr lang="en-US"/>
        </a:p>
      </dgm:t>
    </dgm:pt>
    <dgm:pt modelId="{488F4E3D-383C-4B79-9AE7-9DF6DDF21B0C}" type="sibTrans" cxnId="{AA114140-F1C8-466D-A461-1D25DBF4DC62}">
      <dgm:prSet/>
      <dgm:spPr/>
      <dgm:t>
        <a:bodyPr/>
        <a:lstStyle/>
        <a:p>
          <a:endParaRPr lang="en-US"/>
        </a:p>
      </dgm:t>
    </dgm:pt>
    <dgm:pt modelId="{2A829965-BC05-4BD8-8B67-BAF156A6A3D7}">
      <dgm:prSet/>
      <dgm:spPr/>
      <dgm:t>
        <a:bodyPr/>
        <a:lstStyle/>
        <a:p>
          <a:r>
            <a:rPr lang="en-US"/>
            <a:t>Relocation assistance</a:t>
          </a:r>
        </a:p>
      </dgm:t>
    </dgm:pt>
    <dgm:pt modelId="{9F07263A-BFFD-4AAC-826D-6DBE766744AD}" type="parTrans" cxnId="{BF954B85-0773-4713-95DC-C4CEB70501C3}">
      <dgm:prSet/>
      <dgm:spPr/>
      <dgm:t>
        <a:bodyPr/>
        <a:lstStyle/>
        <a:p>
          <a:endParaRPr lang="en-US"/>
        </a:p>
      </dgm:t>
    </dgm:pt>
    <dgm:pt modelId="{085DE582-3728-41CF-91B5-060E1A79FCEA}" type="sibTrans" cxnId="{BF954B85-0773-4713-95DC-C4CEB70501C3}">
      <dgm:prSet/>
      <dgm:spPr/>
      <dgm:t>
        <a:bodyPr/>
        <a:lstStyle/>
        <a:p>
          <a:endParaRPr lang="en-US"/>
        </a:p>
      </dgm:t>
    </dgm:pt>
    <dgm:pt modelId="{AF437140-3DB7-4061-B7AF-20E5A9166B78}">
      <dgm:prSet/>
      <dgm:spPr/>
      <dgm:t>
        <a:bodyPr/>
        <a:lstStyle/>
        <a:p>
          <a:r>
            <a:rPr lang="en-US" b="1" i="1"/>
            <a:t>Retain and Strengthen Resident Rights</a:t>
          </a:r>
          <a:endParaRPr lang="en-US"/>
        </a:p>
      </dgm:t>
    </dgm:pt>
    <dgm:pt modelId="{2AC23A19-9C17-409E-8B0E-9F69888C7A2F}" type="parTrans" cxnId="{B75F3593-AD08-4FFB-A895-1775BF6FAB81}">
      <dgm:prSet/>
      <dgm:spPr/>
      <dgm:t>
        <a:bodyPr/>
        <a:lstStyle/>
        <a:p>
          <a:endParaRPr lang="en-US"/>
        </a:p>
      </dgm:t>
    </dgm:pt>
    <dgm:pt modelId="{2CBE4C6C-00C8-485D-8FDF-D1ED036F52C8}" type="sibTrans" cxnId="{B75F3593-AD08-4FFB-A895-1775BF6FAB81}">
      <dgm:prSet/>
      <dgm:spPr/>
      <dgm:t>
        <a:bodyPr/>
        <a:lstStyle/>
        <a:p>
          <a:endParaRPr lang="en-US"/>
        </a:p>
      </dgm:t>
    </dgm:pt>
    <dgm:pt modelId="{493F6E12-94FC-4AB5-813B-24D534D942C6}">
      <dgm:prSet/>
      <dgm:spPr/>
      <dgm:t>
        <a:bodyPr/>
        <a:lstStyle/>
        <a:p>
          <a:r>
            <a:rPr lang="en-US"/>
            <a:t>Ongoing right to organize and resident participation funding</a:t>
          </a:r>
        </a:p>
      </dgm:t>
    </dgm:pt>
    <dgm:pt modelId="{13950F02-20ED-46DF-89DB-1F5A66AB452D}" type="parTrans" cxnId="{9076D84F-2C9C-4626-8067-94C02BB9993B}">
      <dgm:prSet/>
      <dgm:spPr/>
      <dgm:t>
        <a:bodyPr/>
        <a:lstStyle/>
        <a:p>
          <a:endParaRPr lang="en-US"/>
        </a:p>
      </dgm:t>
    </dgm:pt>
    <dgm:pt modelId="{2C49DBBA-52EB-45D8-A99B-69A5D94030ED}" type="sibTrans" cxnId="{9076D84F-2C9C-4626-8067-94C02BB9993B}">
      <dgm:prSet/>
      <dgm:spPr/>
      <dgm:t>
        <a:bodyPr/>
        <a:lstStyle/>
        <a:p>
          <a:endParaRPr lang="en-US"/>
        </a:p>
      </dgm:t>
    </dgm:pt>
    <dgm:pt modelId="{FFF1EF31-265C-426B-9AEB-4DAFF2FF96CD}">
      <dgm:prSet/>
      <dgm:spPr/>
      <dgm:t>
        <a:bodyPr/>
        <a:lstStyle/>
        <a:p>
          <a:r>
            <a:rPr lang="en-US"/>
            <a:t>Carry over public housing procedural rights regarding grievance and termination</a:t>
          </a:r>
        </a:p>
      </dgm:t>
    </dgm:pt>
    <dgm:pt modelId="{CC33E314-DBA7-460C-813F-930BBA349A65}" type="parTrans" cxnId="{1A2EC534-3DCD-47D7-8753-CEDDCF803594}">
      <dgm:prSet/>
      <dgm:spPr/>
      <dgm:t>
        <a:bodyPr/>
        <a:lstStyle/>
        <a:p>
          <a:endParaRPr lang="en-US"/>
        </a:p>
      </dgm:t>
    </dgm:pt>
    <dgm:pt modelId="{5193281F-FF64-4C5B-B347-FE6E70D77C0B}" type="sibTrans" cxnId="{1A2EC534-3DCD-47D7-8753-CEDDCF803594}">
      <dgm:prSet/>
      <dgm:spPr/>
      <dgm:t>
        <a:bodyPr/>
        <a:lstStyle/>
        <a:p>
          <a:endParaRPr lang="en-US"/>
        </a:p>
      </dgm:t>
    </dgm:pt>
    <dgm:pt modelId="{B43289AD-CC82-4E63-9877-A2E533D6E146}">
      <dgm:prSet/>
      <dgm:spPr/>
      <dgm:t>
        <a:bodyPr/>
        <a:lstStyle/>
        <a:p>
          <a:r>
            <a:rPr lang="en-US"/>
            <a:t>“Choice-mobility” option to request a tenant-based voucher</a:t>
          </a:r>
        </a:p>
      </dgm:t>
    </dgm:pt>
    <dgm:pt modelId="{EF70882F-05D8-482A-8A62-88D97D499D7F}" type="parTrans" cxnId="{A1AA9164-88B8-4F6A-9B51-2E37CB4E6809}">
      <dgm:prSet/>
      <dgm:spPr/>
      <dgm:t>
        <a:bodyPr/>
        <a:lstStyle/>
        <a:p>
          <a:endParaRPr lang="en-US"/>
        </a:p>
      </dgm:t>
    </dgm:pt>
    <dgm:pt modelId="{C6951909-142B-4B76-BA48-498E1107E061}" type="sibTrans" cxnId="{A1AA9164-88B8-4F6A-9B51-2E37CB4E6809}">
      <dgm:prSet/>
      <dgm:spPr/>
      <dgm:t>
        <a:bodyPr/>
        <a:lstStyle/>
        <a:p>
          <a:endParaRPr lang="en-US"/>
        </a:p>
      </dgm:t>
    </dgm:pt>
    <dgm:pt modelId="{DFDEB5FC-DEE6-4CA5-91C9-8A2F7921384E}" type="pres">
      <dgm:prSet presAssocID="{943B80DF-BD87-4DDB-BD13-F16EF2600E8B}" presName="linear" presStyleCnt="0">
        <dgm:presLayoutVars>
          <dgm:animLvl val="lvl"/>
          <dgm:resizeHandles val="exact"/>
        </dgm:presLayoutVars>
      </dgm:prSet>
      <dgm:spPr/>
    </dgm:pt>
    <dgm:pt modelId="{D1CBD1D0-E2C7-4B8B-BE1E-D0BA0695BE0D}" type="pres">
      <dgm:prSet presAssocID="{E520299A-8EAF-4436-BCBF-4226A35217F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87308D-F830-4C55-904D-B95569E95E61}" type="pres">
      <dgm:prSet presAssocID="{E520299A-8EAF-4436-BCBF-4226A35217F1}" presName="childText" presStyleLbl="revTx" presStyleIdx="0" presStyleCnt="2">
        <dgm:presLayoutVars>
          <dgm:bulletEnabled val="1"/>
        </dgm:presLayoutVars>
      </dgm:prSet>
      <dgm:spPr/>
    </dgm:pt>
    <dgm:pt modelId="{F43E60BC-7C0D-471F-AE6B-23F15547D5AB}" type="pres">
      <dgm:prSet presAssocID="{AF437140-3DB7-4061-B7AF-20E5A9166B7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3526717-5458-46D9-A996-556A54A3C282}" type="pres">
      <dgm:prSet presAssocID="{AF437140-3DB7-4061-B7AF-20E5A9166B7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B919A06-EC48-45B4-A58F-6E9CE8024E91}" srcId="{E520299A-8EAF-4436-BCBF-4226A35217F1}" destId="{248F3B4F-B5D9-4BE9-9751-237CB5C27341}" srcOrd="1" destOrd="0" parTransId="{54AFE618-F3B6-4A99-B532-161C1C7C8AB9}" sibTransId="{5F83DD74-4FF9-49D2-A34C-676D6EF42E39}"/>
    <dgm:cxn modelId="{47082118-84CC-4B87-B610-4E75110E9809}" type="presOf" srcId="{B210CED1-4D87-41AE-B5A8-27095C914D4D}" destId="{1687308D-F830-4C55-904D-B95569E95E61}" srcOrd="0" destOrd="2" presId="urn:microsoft.com/office/officeart/2005/8/layout/vList2"/>
    <dgm:cxn modelId="{1A2EC534-3DCD-47D7-8753-CEDDCF803594}" srcId="{AF437140-3DB7-4061-B7AF-20E5A9166B78}" destId="{FFF1EF31-265C-426B-9AEB-4DAFF2FF96CD}" srcOrd="1" destOrd="0" parTransId="{CC33E314-DBA7-460C-813F-930BBA349A65}" sibTransId="{5193281F-FF64-4C5B-B347-FE6E70D77C0B}"/>
    <dgm:cxn modelId="{AA114140-F1C8-466D-A461-1D25DBF4DC62}" srcId="{E520299A-8EAF-4436-BCBF-4226A35217F1}" destId="{B210CED1-4D87-41AE-B5A8-27095C914D4D}" srcOrd="2" destOrd="0" parTransId="{186F4B6E-48B4-42EE-B4A1-561977EA6ED2}" sibTransId="{488F4E3D-383C-4B79-9AE7-9DF6DDF21B0C}"/>
    <dgm:cxn modelId="{EDEC715D-0956-40B4-A8C3-8EF7CB922A26}" srcId="{E520299A-8EAF-4436-BCBF-4226A35217F1}" destId="{507EAA98-7E8D-4321-9F91-C87F71404895}" srcOrd="0" destOrd="0" parTransId="{26068EAD-016D-4D4B-9AA2-360FB88FF0D8}" sibTransId="{EF365349-65BC-4FB2-9690-690E5B2AD850}"/>
    <dgm:cxn modelId="{41DF5961-A07D-44FA-83A7-86CEEC1BAEF6}" type="presOf" srcId="{943B80DF-BD87-4DDB-BD13-F16EF2600E8B}" destId="{DFDEB5FC-DEE6-4CA5-91C9-8A2F7921384E}" srcOrd="0" destOrd="0" presId="urn:microsoft.com/office/officeart/2005/8/layout/vList2"/>
    <dgm:cxn modelId="{A1AA9164-88B8-4F6A-9B51-2E37CB4E6809}" srcId="{AF437140-3DB7-4061-B7AF-20E5A9166B78}" destId="{B43289AD-CC82-4E63-9877-A2E533D6E146}" srcOrd="2" destOrd="0" parTransId="{EF70882F-05D8-482A-8A62-88D97D499D7F}" sibTransId="{C6951909-142B-4B76-BA48-498E1107E061}"/>
    <dgm:cxn modelId="{9076D84F-2C9C-4626-8067-94C02BB9993B}" srcId="{AF437140-3DB7-4061-B7AF-20E5A9166B78}" destId="{493F6E12-94FC-4AB5-813B-24D534D942C6}" srcOrd="0" destOrd="0" parTransId="{13950F02-20ED-46DF-89DB-1F5A66AB452D}" sibTransId="{2C49DBBA-52EB-45D8-A99B-69A5D94030ED}"/>
    <dgm:cxn modelId="{261B9883-B2FE-43EC-88F2-553A1AFE9FEA}" type="presOf" srcId="{FFF1EF31-265C-426B-9AEB-4DAFF2FF96CD}" destId="{F3526717-5458-46D9-A996-556A54A3C282}" srcOrd="0" destOrd="1" presId="urn:microsoft.com/office/officeart/2005/8/layout/vList2"/>
    <dgm:cxn modelId="{BF954B85-0773-4713-95DC-C4CEB70501C3}" srcId="{E520299A-8EAF-4436-BCBF-4226A35217F1}" destId="{2A829965-BC05-4BD8-8B67-BAF156A6A3D7}" srcOrd="3" destOrd="0" parTransId="{9F07263A-BFFD-4AAC-826D-6DBE766744AD}" sibTransId="{085DE582-3728-41CF-91B5-060E1A79FCEA}"/>
    <dgm:cxn modelId="{B75F3593-AD08-4FFB-A895-1775BF6FAB81}" srcId="{943B80DF-BD87-4DDB-BD13-F16EF2600E8B}" destId="{AF437140-3DB7-4061-B7AF-20E5A9166B78}" srcOrd="1" destOrd="0" parTransId="{2AC23A19-9C17-409E-8B0E-9F69888C7A2F}" sibTransId="{2CBE4C6C-00C8-485D-8FDF-D1ED036F52C8}"/>
    <dgm:cxn modelId="{3346B0A6-C4DC-49EE-9EB4-5B08F4924191}" type="presOf" srcId="{493F6E12-94FC-4AB5-813B-24D534D942C6}" destId="{F3526717-5458-46D9-A996-556A54A3C282}" srcOrd="0" destOrd="0" presId="urn:microsoft.com/office/officeart/2005/8/layout/vList2"/>
    <dgm:cxn modelId="{F3FA55B6-1D79-47B0-B46D-F4470390B061}" type="presOf" srcId="{248F3B4F-B5D9-4BE9-9751-237CB5C27341}" destId="{1687308D-F830-4C55-904D-B95569E95E61}" srcOrd="0" destOrd="1" presId="urn:microsoft.com/office/officeart/2005/8/layout/vList2"/>
    <dgm:cxn modelId="{B2B37EC0-46EC-498A-8F6B-2E963B2ADC62}" type="presOf" srcId="{B43289AD-CC82-4E63-9877-A2E533D6E146}" destId="{F3526717-5458-46D9-A996-556A54A3C282}" srcOrd="0" destOrd="2" presId="urn:microsoft.com/office/officeart/2005/8/layout/vList2"/>
    <dgm:cxn modelId="{7857B6C5-BF2C-4B29-B664-3CD1B89C962E}" type="presOf" srcId="{2A829965-BC05-4BD8-8B67-BAF156A6A3D7}" destId="{1687308D-F830-4C55-904D-B95569E95E61}" srcOrd="0" destOrd="3" presId="urn:microsoft.com/office/officeart/2005/8/layout/vList2"/>
    <dgm:cxn modelId="{CBE174C8-BD38-484E-8CCF-24009AF1EF9B}" type="presOf" srcId="{507EAA98-7E8D-4321-9F91-C87F71404895}" destId="{1687308D-F830-4C55-904D-B95569E95E61}" srcOrd="0" destOrd="0" presId="urn:microsoft.com/office/officeart/2005/8/layout/vList2"/>
    <dgm:cxn modelId="{FDB907D4-336D-4BD7-B813-521BF395DBE6}" type="presOf" srcId="{E520299A-8EAF-4436-BCBF-4226A35217F1}" destId="{D1CBD1D0-E2C7-4B8B-BE1E-D0BA0695BE0D}" srcOrd="0" destOrd="0" presId="urn:microsoft.com/office/officeart/2005/8/layout/vList2"/>
    <dgm:cxn modelId="{BE0C0DF1-9662-4B2F-A43E-0BCDFEFEE652}" srcId="{943B80DF-BD87-4DDB-BD13-F16EF2600E8B}" destId="{E520299A-8EAF-4436-BCBF-4226A35217F1}" srcOrd="0" destOrd="0" parTransId="{6095D04F-9689-4434-87EA-2CAAE8D8FC55}" sibTransId="{24043FEF-FEBE-4173-B865-3FDE768D43E1}"/>
    <dgm:cxn modelId="{1C51EFF7-3D0B-4E7C-AC77-1F07535CE9FE}" type="presOf" srcId="{AF437140-3DB7-4061-B7AF-20E5A9166B78}" destId="{F43E60BC-7C0D-471F-AE6B-23F15547D5AB}" srcOrd="0" destOrd="0" presId="urn:microsoft.com/office/officeart/2005/8/layout/vList2"/>
    <dgm:cxn modelId="{45CD080E-7D86-4809-9962-4912A4BD34F5}" type="presParOf" srcId="{DFDEB5FC-DEE6-4CA5-91C9-8A2F7921384E}" destId="{D1CBD1D0-E2C7-4B8B-BE1E-D0BA0695BE0D}" srcOrd="0" destOrd="0" presId="urn:microsoft.com/office/officeart/2005/8/layout/vList2"/>
    <dgm:cxn modelId="{AD14B435-B175-46CE-9564-C22C3A627C1B}" type="presParOf" srcId="{DFDEB5FC-DEE6-4CA5-91C9-8A2F7921384E}" destId="{1687308D-F830-4C55-904D-B95569E95E61}" srcOrd="1" destOrd="0" presId="urn:microsoft.com/office/officeart/2005/8/layout/vList2"/>
    <dgm:cxn modelId="{6CB244A8-9FA3-420E-8257-55571C8826F9}" type="presParOf" srcId="{DFDEB5FC-DEE6-4CA5-91C9-8A2F7921384E}" destId="{F43E60BC-7C0D-471F-AE6B-23F15547D5AB}" srcOrd="2" destOrd="0" presId="urn:microsoft.com/office/officeart/2005/8/layout/vList2"/>
    <dgm:cxn modelId="{922CCB05-16F8-46DE-828A-D09C765571C7}" type="presParOf" srcId="{DFDEB5FC-DEE6-4CA5-91C9-8A2F7921384E}" destId="{F3526717-5458-46D9-A996-556A54A3C28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9DCA36-C1C7-4AAD-94FD-98638BA25DAD}" type="doc">
      <dgm:prSet loTypeId="urn:microsoft.com/office/officeart/2005/8/layout/process1" loCatId="process" qsTypeId="urn:microsoft.com/office/officeart/2005/8/quickstyle/simple1" qsCatId="simple" csTypeId="urn:microsoft.com/office/officeart/2005/8/colors/accent4_2" csCatId="accent4" phldr="1"/>
      <dgm:spPr/>
    </dgm:pt>
    <dgm:pt modelId="{4DF45349-971C-4BB0-8F2D-39A0CB0F3507}">
      <dgm:prSet phldrT="[Text]"/>
      <dgm:spPr/>
      <dgm:t>
        <a:bodyPr/>
        <a:lstStyle/>
        <a:p>
          <a:r>
            <a:rPr lang="en-US" dirty="0"/>
            <a:t>Most conversions do not involve relocation</a:t>
          </a:r>
        </a:p>
      </dgm:t>
    </dgm:pt>
    <dgm:pt modelId="{B5EEBCA5-8EC8-44E1-B85E-C9DCE3E51C75}" type="parTrans" cxnId="{A92FA565-F0C8-4AAD-AC9E-E52505CDE823}">
      <dgm:prSet/>
      <dgm:spPr/>
      <dgm:t>
        <a:bodyPr/>
        <a:lstStyle/>
        <a:p>
          <a:endParaRPr lang="en-US"/>
        </a:p>
      </dgm:t>
    </dgm:pt>
    <dgm:pt modelId="{C9EB57D1-66DC-4B05-B090-9B489EB2799A}" type="sibTrans" cxnId="{A92FA565-F0C8-4AAD-AC9E-E52505CDE823}">
      <dgm:prSet/>
      <dgm:spPr/>
      <dgm:t>
        <a:bodyPr/>
        <a:lstStyle/>
        <a:p>
          <a:endParaRPr lang="en-US"/>
        </a:p>
      </dgm:t>
    </dgm:pt>
    <dgm:pt modelId="{9ACB1DA7-0D42-4D98-90D7-89A4E3F6D28E}">
      <dgm:prSet phldrT="[Text]"/>
      <dgm:spPr/>
      <dgm:t>
        <a:bodyPr/>
        <a:lstStyle/>
        <a:p>
          <a:r>
            <a:rPr lang="en-US" dirty="0"/>
            <a:t>Residents will remain in place and cannot be rescreened when admitted into the Section 8 program</a:t>
          </a:r>
        </a:p>
      </dgm:t>
    </dgm:pt>
    <dgm:pt modelId="{ACE02685-12B9-41B8-86D9-393A3D53F127}" type="parTrans" cxnId="{B33D6355-C7FF-42E5-ADB6-A763CADB23BD}">
      <dgm:prSet/>
      <dgm:spPr/>
      <dgm:t>
        <a:bodyPr/>
        <a:lstStyle/>
        <a:p>
          <a:endParaRPr lang="en-US"/>
        </a:p>
      </dgm:t>
    </dgm:pt>
    <dgm:pt modelId="{37231669-950C-43B7-9A2F-B642E0F6336D}" type="sibTrans" cxnId="{B33D6355-C7FF-42E5-ADB6-A763CADB23BD}">
      <dgm:prSet/>
      <dgm:spPr/>
      <dgm:t>
        <a:bodyPr/>
        <a:lstStyle/>
        <a:p>
          <a:endParaRPr lang="en-US"/>
        </a:p>
      </dgm:t>
    </dgm:pt>
    <dgm:pt modelId="{A4CCADEB-59B3-48C4-9484-73E82586256F}" type="pres">
      <dgm:prSet presAssocID="{689DCA36-C1C7-4AAD-94FD-98638BA25DAD}" presName="Name0" presStyleCnt="0">
        <dgm:presLayoutVars>
          <dgm:dir/>
          <dgm:resizeHandles val="exact"/>
        </dgm:presLayoutVars>
      </dgm:prSet>
      <dgm:spPr/>
    </dgm:pt>
    <dgm:pt modelId="{591346F7-D6AD-47EB-A7D4-B550DC9E7877}" type="pres">
      <dgm:prSet presAssocID="{4DF45349-971C-4BB0-8F2D-39A0CB0F3507}" presName="node" presStyleLbl="node1" presStyleIdx="0" presStyleCnt="2">
        <dgm:presLayoutVars>
          <dgm:bulletEnabled val="1"/>
        </dgm:presLayoutVars>
      </dgm:prSet>
      <dgm:spPr/>
    </dgm:pt>
    <dgm:pt modelId="{BEFA5848-8841-4321-92FD-1D049DE3EFE9}" type="pres">
      <dgm:prSet presAssocID="{C9EB57D1-66DC-4B05-B090-9B489EB2799A}" presName="sibTrans" presStyleLbl="sibTrans2D1" presStyleIdx="0" presStyleCnt="1"/>
      <dgm:spPr/>
    </dgm:pt>
    <dgm:pt modelId="{20A8FC86-E069-4D22-9C80-4AE0B52B19A0}" type="pres">
      <dgm:prSet presAssocID="{C9EB57D1-66DC-4B05-B090-9B489EB2799A}" presName="connectorText" presStyleLbl="sibTrans2D1" presStyleIdx="0" presStyleCnt="1"/>
      <dgm:spPr/>
    </dgm:pt>
    <dgm:pt modelId="{0C87851F-D7FE-4BEA-9AFA-3A5E6F91BB53}" type="pres">
      <dgm:prSet presAssocID="{9ACB1DA7-0D42-4D98-90D7-89A4E3F6D28E}" presName="node" presStyleLbl="node1" presStyleIdx="1" presStyleCnt="2">
        <dgm:presLayoutVars>
          <dgm:bulletEnabled val="1"/>
        </dgm:presLayoutVars>
      </dgm:prSet>
      <dgm:spPr/>
    </dgm:pt>
  </dgm:ptLst>
  <dgm:cxnLst>
    <dgm:cxn modelId="{1413E112-DB46-4B2D-96D1-B061B97BDD97}" type="presOf" srcId="{C9EB57D1-66DC-4B05-B090-9B489EB2799A}" destId="{20A8FC86-E069-4D22-9C80-4AE0B52B19A0}" srcOrd="1" destOrd="0" presId="urn:microsoft.com/office/officeart/2005/8/layout/process1"/>
    <dgm:cxn modelId="{20561928-869E-490B-B84C-F44E6244B3C6}" type="presOf" srcId="{689DCA36-C1C7-4AAD-94FD-98638BA25DAD}" destId="{A4CCADEB-59B3-48C4-9484-73E82586256F}" srcOrd="0" destOrd="0" presId="urn:microsoft.com/office/officeart/2005/8/layout/process1"/>
    <dgm:cxn modelId="{A92FA565-F0C8-4AAD-AC9E-E52505CDE823}" srcId="{689DCA36-C1C7-4AAD-94FD-98638BA25DAD}" destId="{4DF45349-971C-4BB0-8F2D-39A0CB0F3507}" srcOrd="0" destOrd="0" parTransId="{B5EEBCA5-8EC8-44E1-B85E-C9DCE3E51C75}" sibTransId="{C9EB57D1-66DC-4B05-B090-9B489EB2799A}"/>
    <dgm:cxn modelId="{B33D6355-C7FF-42E5-ADB6-A763CADB23BD}" srcId="{689DCA36-C1C7-4AAD-94FD-98638BA25DAD}" destId="{9ACB1DA7-0D42-4D98-90D7-89A4E3F6D28E}" srcOrd="1" destOrd="0" parTransId="{ACE02685-12B9-41B8-86D9-393A3D53F127}" sibTransId="{37231669-950C-43B7-9A2F-B642E0F6336D}"/>
    <dgm:cxn modelId="{23756575-55FF-4E73-9E27-2495DBCD9F15}" type="presOf" srcId="{4DF45349-971C-4BB0-8F2D-39A0CB0F3507}" destId="{591346F7-D6AD-47EB-A7D4-B550DC9E7877}" srcOrd="0" destOrd="0" presId="urn:microsoft.com/office/officeart/2005/8/layout/process1"/>
    <dgm:cxn modelId="{95B6D9C8-78FA-48DE-8A77-1B285E743E6B}" type="presOf" srcId="{9ACB1DA7-0D42-4D98-90D7-89A4E3F6D28E}" destId="{0C87851F-D7FE-4BEA-9AFA-3A5E6F91BB53}" srcOrd="0" destOrd="0" presId="urn:microsoft.com/office/officeart/2005/8/layout/process1"/>
    <dgm:cxn modelId="{4CDEF9EE-6F6F-403F-A7CD-97BBE5AED322}" type="presOf" srcId="{C9EB57D1-66DC-4B05-B090-9B489EB2799A}" destId="{BEFA5848-8841-4321-92FD-1D049DE3EFE9}" srcOrd="0" destOrd="0" presId="urn:microsoft.com/office/officeart/2005/8/layout/process1"/>
    <dgm:cxn modelId="{187D3BA8-C24E-493D-A455-A9A140245206}" type="presParOf" srcId="{A4CCADEB-59B3-48C4-9484-73E82586256F}" destId="{591346F7-D6AD-47EB-A7D4-B550DC9E7877}" srcOrd="0" destOrd="0" presId="urn:microsoft.com/office/officeart/2005/8/layout/process1"/>
    <dgm:cxn modelId="{CF7820CC-6EBD-45C1-A543-240D189955AC}" type="presParOf" srcId="{A4CCADEB-59B3-48C4-9484-73E82586256F}" destId="{BEFA5848-8841-4321-92FD-1D049DE3EFE9}" srcOrd="1" destOrd="0" presId="urn:microsoft.com/office/officeart/2005/8/layout/process1"/>
    <dgm:cxn modelId="{654DD96C-B7AD-4725-B3B4-8EAC9EC9EA47}" type="presParOf" srcId="{BEFA5848-8841-4321-92FD-1D049DE3EFE9}" destId="{20A8FC86-E069-4D22-9C80-4AE0B52B19A0}" srcOrd="0" destOrd="0" presId="urn:microsoft.com/office/officeart/2005/8/layout/process1"/>
    <dgm:cxn modelId="{57E2121E-8C99-46A6-9334-87BFD5B15246}" type="presParOf" srcId="{A4CCADEB-59B3-48C4-9484-73E82586256F}" destId="{0C87851F-D7FE-4BEA-9AFA-3A5E6F91BB5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9DCA36-C1C7-4AAD-94FD-98638BA25DAD}" type="doc">
      <dgm:prSet loTypeId="urn:microsoft.com/office/officeart/2005/8/layout/process1" loCatId="process" qsTypeId="urn:microsoft.com/office/officeart/2005/8/quickstyle/simple1" qsCatId="simple" csTypeId="urn:microsoft.com/office/officeart/2005/8/colors/accent4_2" csCatId="accent4" phldr="1"/>
      <dgm:spPr/>
    </dgm:pt>
    <dgm:pt modelId="{4DF45349-971C-4BB0-8F2D-39A0CB0F3507}">
      <dgm:prSet phldrT="[Text]"/>
      <dgm:spPr/>
      <dgm:t>
        <a:bodyPr/>
        <a:lstStyle/>
        <a:p>
          <a:r>
            <a:rPr lang="en-US" dirty="0"/>
            <a:t>When relocation is necessary</a:t>
          </a:r>
        </a:p>
      </dgm:t>
    </dgm:pt>
    <dgm:pt modelId="{B5EEBCA5-8EC8-44E1-B85E-C9DCE3E51C75}" type="parTrans" cxnId="{A92FA565-F0C8-4AAD-AC9E-E52505CDE823}">
      <dgm:prSet/>
      <dgm:spPr/>
      <dgm:t>
        <a:bodyPr/>
        <a:lstStyle/>
        <a:p>
          <a:endParaRPr lang="en-US"/>
        </a:p>
      </dgm:t>
    </dgm:pt>
    <dgm:pt modelId="{C9EB57D1-66DC-4B05-B090-9B489EB2799A}" type="sibTrans" cxnId="{A92FA565-F0C8-4AAD-AC9E-E52505CDE823}">
      <dgm:prSet/>
      <dgm:spPr/>
      <dgm:t>
        <a:bodyPr/>
        <a:lstStyle/>
        <a:p>
          <a:endParaRPr lang="en-US"/>
        </a:p>
      </dgm:t>
    </dgm:pt>
    <dgm:pt modelId="{9ACB1DA7-0D42-4D98-90D7-89A4E3F6D28E}">
      <dgm:prSet phldrT="[Text]"/>
      <dgm:spPr/>
      <dgm:t>
        <a:bodyPr/>
        <a:lstStyle/>
        <a:p>
          <a:r>
            <a:rPr lang="en-US" dirty="0"/>
            <a:t>Residents have a right of return to a unit in the project</a:t>
          </a:r>
        </a:p>
      </dgm:t>
    </dgm:pt>
    <dgm:pt modelId="{ACE02685-12B9-41B8-86D9-393A3D53F127}" type="parTrans" cxnId="{B33D6355-C7FF-42E5-ADB6-A763CADB23BD}">
      <dgm:prSet/>
      <dgm:spPr/>
      <dgm:t>
        <a:bodyPr/>
        <a:lstStyle/>
        <a:p>
          <a:endParaRPr lang="en-US"/>
        </a:p>
      </dgm:t>
    </dgm:pt>
    <dgm:pt modelId="{37231669-950C-43B7-9A2F-B642E0F6336D}" type="sibTrans" cxnId="{B33D6355-C7FF-42E5-ADB6-A763CADB23BD}">
      <dgm:prSet/>
      <dgm:spPr/>
      <dgm:t>
        <a:bodyPr/>
        <a:lstStyle/>
        <a:p>
          <a:endParaRPr lang="en-US"/>
        </a:p>
      </dgm:t>
    </dgm:pt>
    <dgm:pt modelId="{A4CCADEB-59B3-48C4-9484-73E82586256F}" type="pres">
      <dgm:prSet presAssocID="{689DCA36-C1C7-4AAD-94FD-98638BA25DAD}" presName="Name0" presStyleCnt="0">
        <dgm:presLayoutVars>
          <dgm:dir/>
          <dgm:resizeHandles val="exact"/>
        </dgm:presLayoutVars>
      </dgm:prSet>
      <dgm:spPr/>
    </dgm:pt>
    <dgm:pt modelId="{591346F7-D6AD-47EB-A7D4-B550DC9E7877}" type="pres">
      <dgm:prSet presAssocID="{4DF45349-971C-4BB0-8F2D-39A0CB0F3507}" presName="node" presStyleLbl="node1" presStyleIdx="0" presStyleCnt="2">
        <dgm:presLayoutVars>
          <dgm:bulletEnabled val="1"/>
        </dgm:presLayoutVars>
      </dgm:prSet>
      <dgm:spPr/>
    </dgm:pt>
    <dgm:pt modelId="{BEFA5848-8841-4321-92FD-1D049DE3EFE9}" type="pres">
      <dgm:prSet presAssocID="{C9EB57D1-66DC-4B05-B090-9B489EB2799A}" presName="sibTrans" presStyleLbl="sibTrans2D1" presStyleIdx="0" presStyleCnt="1"/>
      <dgm:spPr/>
    </dgm:pt>
    <dgm:pt modelId="{20A8FC86-E069-4D22-9C80-4AE0B52B19A0}" type="pres">
      <dgm:prSet presAssocID="{C9EB57D1-66DC-4B05-B090-9B489EB2799A}" presName="connectorText" presStyleLbl="sibTrans2D1" presStyleIdx="0" presStyleCnt="1"/>
      <dgm:spPr/>
    </dgm:pt>
    <dgm:pt modelId="{0C87851F-D7FE-4BEA-9AFA-3A5E6F91BB53}" type="pres">
      <dgm:prSet presAssocID="{9ACB1DA7-0D42-4D98-90D7-89A4E3F6D28E}" presName="node" presStyleLbl="node1" presStyleIdx="1" presStyleCnt="2">
        <dgm:presLayoutVars>
          <dgm:bulletEnabled val="1"/>
        </dgm:presLayoutVars>
      </dgm:prSet>
      <dgm:spPr/>
    </dgm:pt>
  </dgm:ptLst>
  <dgm:cxnLst>
    <dgm:cxn modelId="{1413E112-DB46-4B2D-96D1-B061B97BDD97}" type="presOf" srcId="{C9EB57D1-66DC-4B05-B090-9B489EB2799A}" destId="{20A8FC86-E069-4D22-9C80-4AE0B52B19A0}" srcOrd="1" destOrd="0" presId="urn:microsoft.com/office/officeart/2005/8/layout/process1"/>
    <dgm:cxn modelId="{20561928-869E-490B-B84C-F44E6244B3C6}" type="presOf" srcId="{689DCA36-C1C7-4AAD-94FD-98638BA25DAD}" destId="{A4CCADEB-59B3-48C4-9484-73E82586256F}" srcOrd="0" destOrd="0" presId="urn:microsoft.com/office/officeart/2005/8/layout/process1"/>
    <dgm:cxn modelId="{A92FA565-F0C8-4AAD-AC9E-E52505CDE823}" srcId="{689DCA36-C1C7-4AAD-94FD-98638BA25DAD}" destId="{4DF45349-971C-4BB0-8F2D-39A0CB0F3507}" srcOrd="0" destOrd="0" parTransId="{B5EEBCA5-8EC8-44E1-B85E-C9DCE3E51C75}" sibTransId="{C9EB57D1-66DC-4B05-B090-9B489EB2799A}"/>
    <dgm:cxn modelId="{B33D6355-C7FF-42E5-ADB6-A763CADB23BD}" srcId="{689DCA36-C1C7-4AAD-94FD-98638BA25DAD}" destId="{9ACB1DA7-0D42-4D98-90D7-89A4E3F6D28E}" srcOrd="1" destOrd="0" parTransId="{ACE02685-12B9-41B8-86D9-393A3D53F127}" sibTransId="{37231669-950C-43B7-9A2F-B642E0F6336D}"/>
    <dgm:cxn modelId="{23756575-55FF-4E73-9E27-2495DBCD9F15}" type="presOf" srcId="{4DF45349-971C-4BB0-8F2D-39A0CB0F3507}" destId="{591346F7-D6AD-47EB-A7D4-B550DC9E7877}" srcOrd="0" destOrd="0" presId="urn:microsoft.com/office/officeart/2005/8/layout/process1"/>
    <dgm:cxn modelId="{95B6D9C8-78FA-48DE-8A77-1B285E743E6B}" type="presOf" srcId="{9ACB1DA7-0D42-4D98-90D7-89A4E3F6D28E}" destId="{0C87851F-D7FE-4BEA-9AFA-3A5E6F91BB53}" srcOrd="0" destOrd="0" presId="urn:microsoft.com/office/officeart/2005/8/layout/process1"/>
    <dgm:cxn modelId="{4CDEF9EE-6F6F-403F-A7CD-97BBE5AED322}" type="presOf" srcId="{C9EB57D1-66DC-4B05-B090-9B489EB2799A}" destId="{BEFA5848-8841-4321-92FD-1D049DE3EFE9}" srcOrd="0" destOrd="0" presId="urn:microsoft.com/office/officeart/2005/8/layout/process1"/>
    <dgm:cxn modelId="{187D3BA8-C24E-493D-A455-A9A140245206}" type="presParOf" srcId="{A4CCADEB-59B3-48C4-9484-73E82586256F}" destId="{591346F7-D6AD-47EB-A7D4-B550DC9E7877}" srcOrd="0" destOrd="0" presId="urn:microsoft.com/office/officeart/2005/8/layout/process1"/>
    <dgm:cxn modelId="{CF7820CC-6EBD-45C1-A543-240D189955AC}" type="presParOf" srcId="{A4CCADEB-59B3-48C4-9484-73E82586256F}" destId="{BEFA5848-8841-4321-92FD-1D049DE3EFE9}" srcOrd="1" destOrd="0" presId="urn:microsoft.com/office/officeart/2005/8/layout/process1"/>
    <dgm:cxn modelId="{654DD96C-B7AD-4725-B3B4-8EAC9EC9EA47}" type="presParOf" srcId="{BEFA5848-8841-4321-92FD-1D049DE3EFE9}" destId="{20A8FC86-E069-4D22-9C80-4AE0B52B19A0}" srcOrd="0" destOrd="0" presId="urn:microsoft.com/office/officeart/2005/8/layout/process1"/>
    <dgm:cxn modelId="{57E2121E-8C99-46A6-9334-87BFD5B15246}" type="presParOf" srcId="{A4CCADEB-59B3-48C4-9484-73E82586256F}" destId="{0C87851F-D7FE-4BEA-9AFA-3A5E6F91BB5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011976-0018-4324-9D5B-436FC8AFC1B3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0249193-1B95-466D-BAF3-38D7A4E42A68}">
      <dgm:prSet custT="1"/>
      <dgm:spPr/>
      <dgm:t>
        <a:bodyPr/>
        <a:lstStyle/>
        <a:p>
          <a:r>
            <a:rPr lang="en-US" sz="2000" dirty="0"/>
            <a:t>Review Notices for information about the RAD process</a:t>
          </a:r>
        </a:p>
      </dgm:t>
    </dgm:pt>
    <dgm:pt modelId="{F3586D73-01BF-4409-993B-F9FBB144009D}" type="parTrans" cxnId="{141412B7-4B2D-4FDD-8A0C-7E2531AAFE0E}">
      <dgm:prSet/>
      <dgm:spPr/>
      <dgm:t>
        <a:bodyPr/>
        <a:lstStyle/>
        <a:p>
          <a:endParaRPr lang="en-US"/>
        </a:p>
      </dgm:t>
    </dgm:pt>
    <dgm:pt modelId="{8F700842-3764-45D1-895A-20676645B2F8}" type="sibTrans" cxnId="{141412B7-4B2D-4FDD-8A0C-7E2531AAFE0E}">
      <dgm:prSet phldrT="01" phldr="0"/>
      <dgm:spPr/>
      <dgm:t>
        <a:bodyPr/>
        <a:lstStyle/>
        <a:p>
          <a:r>
            <a:rPr lang="en-US"/>
            <a:t>01</a:t>
          </a:r>
          <a:endParaRPr lang="en-US" dirty="0"/>
        </a:p>
      </dgm:t>
    </dgm:pt>
    <dgm:pt modelId="{264D86D5-CF30-471E-AA7F-A99D83B5C49C}">
      <dgm:prSet custT="1"/>
      <dgm:spPr/>
      <dgm:t>
        <a:bodyPr/>
        <a:lstStyle/>
        <a:p>
          <a:r>
            <a:rPr lang="en-US" sz="2000" dirty="0"/>
            <a:t>Attend Resident Meetings</a:t>
          </a:r>
        </a:p>
      </dgm:t>
    </dgm:pt>
    <dgm:pt modelId="{290696C1-2450-4ED8-8133-FDF03C2C26DF}" type="parTrans" cxnId="{3F4F9032-DD82-43A3-A368-1832A276330D}">
      <dgm:prSet/>
      <dgm:spPr/>
      <dgm:t>
        <a:bodyPr/>
        <a:lstStyle/>
        <a:p>
          <a:endParaRPr lang="en-US"/>
        </a:p>
      </dgm:t>
    </dgm:pt>
    <dgm:pt modelId="{695C4D70-83C3-447A-86DB-309651342B28}" type="sibTrans" cxnId="{3F4F9032-DD82-43A3-A368-1832A276330D}">
      <dgm:prSet phldrT="02" phldr="0"/>
      <dgm:spPr/>
      <dgm:t>
        <a:bodyPr/>
        <a:lstStyle/>
        <a:p>
          <a:r>
            <a:rPr lang="en-US"/>
            <a:t>02</a:t>
          </a:r>
          <a:endParaRPr lang="en-US" dirty="0"/>
        </a:p>
      </dgm:t>
    </dgm:pt>
    <dgm:pt modelId="{7EBCD81A-9634-4F4D-B973-8A6B9BBA7CAC}">
      <dgm:prSet custT="1"/>
      <dgm:spPr/>
      <dgm:t>
        <a:bodyPr/>
        <a:lstStyle/>
        <a:p>
          <a:r>
            <a:rPr lang="en-US" sz="2000" dirty="0"/>
            <a:t>Ask questions </a:t>
          </a:r>
        </a:p>
      </dgm:t>
    </dgm:pt>
    <dgm:pt modelId="{4A6182F4-CD32-4C35-B735-697ACC6022F8}" type="parTrans" cxnId="{EF486962-F36A-489D-8CE8-AC11177644BF}">
      <dgm:prSet/>
      <dgm:spPr/>
      <dgm:t>
        <a:bodyPr/>
        <a:lstStyle/>
        <a:p>
          <a:endParaRPr lang="en-US"/>
        </a:p>
      </dgm:t>
    </dgm:pt>
    <dgm:pt modelId="{0864DBE8-EB0E-4CB2-97EA-B7D4AA92B789}" type="sibTrans" cxnId="{EF486962-F36A-489D-8CE8-AC11177644BF}">
      <dgm:prSet phldrT="03" phldr="0"/>
      <dgm:spPr/>
      <dgm:t>
        <a:bodyPr/>
        <a:lstStyle/>
        <a:p>
          <a:r>
            <a:rPr lang="en-US"/>
            <a:t>03</a:t>
          </a:r>
          <a:endParaRPr lang="en-US" dirty="0"/>
        </a:p>
      </dgm:t>
    </dgm:pt>
    <dgm:pt modelId="{35CE9FF6-D72F-4021-BB80-DB4041C6B107}">
      <dgm:prSet custT="1"/>
      <dgm:spPr/>
      <dgm:t>
        <a:bodyPr/>
        <a:lstStyle/>
        <a:p>
          <a:r>
            <a:rPr lang="en-US" sz="2000" dirty="0"/>
            <a:t>Request clarification or more information before signing documents </a:t>
          </a:r>
        </a:p>
      </dgm:t>
    </dgm:pt>
    <dgm:pt modelId="{723259F2-3475-4AD0-8CE7-C3376E2E2D7E}" type="parTrans" cxnId="{C9CB6863-71B0-4FDC-B790-C0FC36E185CB}">
      <dgm:prSet/>
      <dgm:spPr/>
      <dgm:t>
        <a:bodyPr/>
        <a:lstStyle/>
        <a:p>
          <a:endParaRPr lang="en-US"/>
        </a:p>
      </dgm:t>
    </dgm:pt>
    <dgm:pt modelId="{9217CF68-5C6F-4AE6-A4BC-F243238A7D21}" type="sibTrans" cxnId="{C9CB6863-71B0-4FDC-B790-C0FC36E185CB}">
      <dgm:prSet phldrT="04" phldr="0"/>
      <dgm:spPr/>
      <dgm:t>
        <a:bodyPr/>
        <a:lstStyle/>
        <a:p>
          <a:r>
            <a:rPr lang="en-US"/>
            <a:t>04</a:t>
          </a:r>
          <a:endParaRPr lang="en-US" dirty="0"/>
        </a:p>
      </dgm:t>
    </dgm:pt>
    <dgm:pt modelId="{E8278D19-34EA-4581-A552-7B85BA89C7FB}">
      <dgm:prSet custT="1"/>
      <dgm:spPr/>
      <dgm:t>
        <a:bodyPr/>
        <a:lstStyle/>
        <a:p>
          <a:r>
            <a:rPr lang="en-US" sz="2000" dirty="0"/>
            <a:t>Indicate if you need additional assistance </a:t>
          </a:r>
        </a:p>
      </dgm:t>
    </dgm:pt>
    <dgm:pt modelId="{9375358C-9C4D-4EE4-9F9C-EA63CA31CAE7}" type="parTrans" cxnId="{5B83769C-2EA8-45E4-A6ED-0A9CD16A05E9}">
      <dgm:prSet/>
      <dgm:spPr/>
      <dgm:t>
        <a:bodyPr/>
        <a:lstStyle/>
        <a:p>
          <a:endParaRPr lang="en-US"/>
        </a:p>
      </dgm:t>
    </dgm:pt>
    <dgm:pt modelId="{9D10D89F-476F-4139-A873-AA7ED670DD69}" type="sibTrans" cxnId="{5B83769C-2EA8-45E4-A6ED-0A9CD16A05E9}">
      <dgm:prSet phldrT="05" phldr="0"/>
      <dgm:spPr/>
      <dgm:t>
        <a:bodyPr/>
        <a:lstStyle/>
        <a:p>
          <a:r>
            <a:rPr lang="en-US" dirty="0"/>
            <a:t>05</a:t>
          </a:r>
        </a:p>
      </dgm:t>
    </dgm:pt>
    <dgm:pt modelId="{9688FF88-EC40-4750-B869-AD6FEBB0DA4A}" type="pres">
      <dgm:prSet presAssocID="{6B011976-0018-4324-9D5B-436FC8AFC1B3}" presName="Name0" presStyleCnt="0">
        <dgm:presLayoutVars>
          <dgm:animLvl val="lvl"/>
          <dgm:resizeHandles val="exact"/>
        </dgm:presLayoutVars>
      </dgm:prSet>
      <dgm:spPr/>
    </dgm:pt>
    <dgm:pt modelId="{609211B6-03A4-4AF3-BE71-9A7C46FA18E5}" type="pres">
      <dgm:prSet presAssocID="{80249193-1B95-466D-BAF3-38D7A4E42A68}" presName="compositeNode" presStyleCnt="0">
        <dgm:presLayoutVars>
          <dgm:bulletEnabled val="1"/>
        </dgm:presLayoutVars>
      </dgm:prSet>
      <dgm:spPr/>
    </dgm:pt>
    <dgm:pt modelId="{B31BF305-8D28-4C91-82BC-DAFF43FB66A2}" type="pres">
      <dgm:prSet presAssocID="{80249193-1B95-466D-BAF3-38D7A4E42A68}" presName="bgRect" presStyleLbl="alignNode1" presStyleIdx="0" presStyleCnt="5" custScaleY="170731" custLinFactNeighborY="-399"/>
      <dgm:spPr/>
    </dgm:pt>
    <dgm:pt modelId="{54ECB621-DDA2-474C-ADF3-0C89A78A90C0}" type="pres">
      <dgm:prSet presAssocID="{8F700842-3764-45D1-895A-20676645B2F8}" presName="sibTransNodeRect" presStyleLbl="alignNode1" presStyleIdx="0" presStyleCnt="5" custLinFactNeighborY="-98392">
        <dgm:presLayoutVars>
          <dgm:chMax val="0"/>
          <dgm:bulletEnabled val="1"/>
        </dgm:presLayoutVars>
      </dgm:prSet>
      <dgm:spPr/>
    </dgm:pt>
    <dgm:pt modelId="{FEE272D5-391D-4EF5-B341-D11E5531FE96}" type="pres">
      <dgm:prSet presAssocID="{80249193-1B95-466D-BAF3-38D7A4E42A68}" presName="nodeRect" presStyleLbl="alignNode1" presStyleIdx="0" presStyleCnt="5">
        <dgm:presLayoutVars>
          <dgm:bulletEnabled val="1"/>
        </dgm:presLayoutVars>
      </dgm:prSet>
      <dgm:spPr/>
    </dgm:pt>
    <dgm:pt modelId="{9DB22619-8815-46EF-844E-7F2D7283DD2A}" type="pres">
      <dgm:prSet presAssocID="{8F700842-3764-45D1-895A-20676645B2F8}" presName="sibTrans" presStyleCnt="0"/>
      <dgm:spPr/>
    </dgm:pt>
    <dgm:pt modelId="{0478A400-7B82-4880-90AB-E974C02923FC}" type="pres">
      <dgm:prSet presAssocID="{264D86D5-CF30-471E-AA7F-A99D83B5C49C}" presName="compositeNode" presStyleCnt="0">
        <dgm:presLayoutVars>
          <dgm:bulletEnabled val="1"/>
        </dgm:presLayoutVars>
      </dgm:prSet>
      <dgm:spPr/>
    </dgm:pt>
    <dgm:pt modelId="{5392BCE7-59E7-46FF-8765-4DF82EE1BC8D}" type="pres">
      <dgm:prSet presAssocID="{264D86D5-CF30-471E-AA7F-A99D83B5C49C}" presName="bgRect" presStyleLbl="alignNode1" presStyleIdx="1" presStyleCnt="5" custScaleY="170731" custLinFactNeighborY="-399"/>
      <dgm:spPr/>
    </dgm:pt>
    <dgm:pt modelId="{C6D359B2-2A30-45DC-8882-B106C6E43EA3}" type="pres">
      <dgm:prSet presAssocID="{695C4D70-83C3-447A-86DB-309651342B28}" presName="sibTransNodeRect" presStyleLbl="alignNode1" presStyleIdx="1" presStyleCnt="5" custLinFactY="-22735" custLinFactNeighborY="-100000">
        <dgm:presLayoutVars>
          <dgm:chMax val="0"/>
          <dgm:bulletEnabled val="1"/>
        </dgm:presLayoutVars>
      </dgm:prSet>
      <dgm:spPr/>
    </dgm:pt>
    <dgm:pt modelId="{88B02B3B-0EA9-499F-BC25-CD16A77F5732}" type="pres">
      <dgm:prSet presAssocID="{264D86D5-CF30-471E-AA7F-A99D83B5C49C}" presName="nodeRect" presStyleLbl="alignNode1" presStyleIdx="1" presStyleCnt="5">
        <dgm:presLayoutVars>
          <dgm:bulletEnabled val="1"/>
        </dgm:presLayoutVars>
      </dgm:prSet>
      <dgm:spPr/>
    </dgm:pt>
    <dgm:pt modelId="{1FF4EEED-7B5F-45B0-8692-CAB5903753F4}" type="pres">
      <dgm:prSet presAssocID="{695C4D70-83C3-447A-86DB-309651342B28}" presName="sibTrans" presStyleCnt="0"/>
      <dgm:spPr/>
    </dgm:pt>
    <dgm:pt modelId="{CF14231E-8D0D-4A43-BF63-93F87BC530D0}" type="pres">
      <dgm:prSet presAssocID="{7EBCD81A-9634-4F4D-B973-8A6B9BBA7CAC}" presName="compositeNode" presStyleCnt="0">
        <dgm:presLayoutVars>
          <dgm:bulletEnabled val="1"/>
        </dgm:presLayoutVars>
      </dgm:prSet>
      <dgm:spPr/>
    </dgm:pt>
    <dgm:pt modelId="{DFFE1973-BB85-4EC9-B969-AF1B9D3CE41B}" type="pres">
      <dgm:prSet presAssocID="{7EBCD81A-9634-4F4D-B973-8A6B9BBA7CAC}" presName="bgRect" presStyleLbl="alignNode1" presStyleIdx="2" presStyleCnt="5" custScaleY="170731" custLinFactNeighborY="-399"/>
      <dgm:spPr/>
    </dgm:pt>
    <dgm:pt modelId="{9D3BD487-97DA-41DF-8B93-4FBBCB3E78C4}" type="pres">
      <dgm:prSet presAssocID="{0864DBE8-EB0E-4CB2-97EA-B7D4AA92B789}" presName="sibTransNodeRect" presStyleLbl="alignNode1" presStyleIdx="2" presStyleCnt="5" custLinFactNeighborY="-89412">
        <dgm:presLayoutVars>
          <dgm:chMax val="0"/>
          <dgm:bulletEnabled val="1"/>
        </dgm:presLayoutVars>
      </dgm:prSet>
      <dgm:spPr/>
    </dgm:pt>
    <dgm:pt modelId="{7CFC946E-CD97-497F-A0D2-1F0C9E83C9EC}" type="pres">
      <dgm:prSet presAssocID="{7EBCD81A-9634-4F4D-B973-8A6B9BBA7CAC}" presName="nodeRect" presStyleLbl="alignNode1" presStyleIdx="2" presStyleCnt="5">
        <dgm:presLayoutVars>
          <dgm:bulletEnabled val="1"/>
        </dgm:presLayoutVars>
      </dgm:prSet>
      <dgm:spPr/>
    </dgm:pt>
    <dgm:pt modelId="{2CBF167A-D329-4B77-BD05-D3AD8B0102A6}" type="pres">
      <dgm:prSet presAssocID="{0864DBE8-EB0E-4CB2-97EA-B7D4AA92B789}" presName="sibTrans" presStyleCnt="0"/>
      <dgm:spPr/>
    </dgm:pt>
    <dgm:pt modelId="{15C3FB56-8F46-4744-A68F-B0A0B411F7FE}" type="pres">
      <dgm:prSet presAssocID="{35CE9FF6-D72F-4021-BB80-DB4041C6B107}" presName="compositeNode" presStyleCnt="0">
        <dgm:presLayoutVars>
          <dgm:bulletEnabled val="1"/>
        </dgm:presLayoutVars>
      </dgm:prSet>
      <dgm:spPr/>
    </dgm:pt>
    <dgm:pt modelId="{19316525-0B58-4509-BB64-A4D8C95FF881}" type="pres">
      <dgm:prSet presAssocID="{35CE9FF6-D72F-4021-BB80-DB4041C6B107}" presName="bgRect" presStyleLbl="alignNode1" presStyleIdx="3" presStyleCnt="5" custScaleY="170731" custLinFactNeighborY="-399"/>
      <dgm:spPr/>
    </dgm:pt>
    <dgm:pt modelId="{C9DAA99D-5735-4547-AB34-132F9D6B4629}" type="pres">
      <dgm:prSet presAssocID="{9217CF68-5C6F-4AE6-A4BC-F243238A7D21}" presName="sibTransNodeRect" presStyleLbl="alignNode1" presStyleIdx="3" presStyleCnt="5" custLinFactY="-779" custLinFactNeighborY="-100000">
        <dgm:presLayoutVars>
          <dgm:chMax val="0"/>
          <dgm:bulletEnabled val="1"/>
        </dgm:presLayoutVars>
      </dgm:prSet>
      <dgm:spPr/>
    </dgm:pt>
    <dgm:pt modelId="{83933252-A15A-4C0A-AA37-D8744152DCE4}" type="pres">
      <dgm:prSet presAssocID="{35CE9FF6-D72F-4021-BB80-DB4041C6B107}" presName="nodeRect" presStyleLbl="alignNode1" presStyleIdx="3" presStyleCnt="5">
        <dgm:presLayoutVars>
          <dgm:bulletEnabled val="1"/>
        </dgm:presLayoutVars>
      </dgm:prSet>
      <dgm:spPr/>
    </dgm:pt>
    <dgm:pt modelId="{34F1CC48-0B59-4A22-8F60-7B66EAAF37E5}" type="pres">
      <dgm:prSet presAssocID="{9217CF68-5C6F-4AE6-A4BC-F243238A7D21}" presName="sibTrans" presStyleCnt="0"/>
      <dgm:spPr/>
    </dgm:pt>
    <dgm:pt modelId="{908D82DA-7914-4BA9-9EAC-6533B66BF35E}" type="pres">
      <dgm:prSet presAssocID="{E8278D19-34EA-4581-A552-7B85BA89C7FB}" presName="compositeNode" presStyleCnt="0">
        <dgm:presLayoutVars>
          <dgm:bulletEnabled val="1"/>
        </dgm:presLayoutVars>
      </dgm:prSet>
      <dgm:spPr/>
    </dgm:pt>
    <dgm:pt modelId="{3DE38758-2995-4D2B-B45C-638414DD32AB}" type="pres">
      <dgm:prSet presAssocID="{E8278D19-34EA-4581-A552-7B85BA89C7FB}" presName="bgRect" presStyleLbl="alignNode1" presStyleIdx="4" presStyleCnt="5" custScaleY="170731" custLinFactNeighborY="-399"/>
      <dgm:spPr/>
    </dgm:pt>
    <dgm:pt modelId="{138B48C1-0337-4FC9-A91E-74D5F122443F}" type="pres">
      <dgm:prSet presAssocID="{9D10D89F-476F-4139-A873-AA7ED670DD69}" presName="sibTransNodeRect" presStyleLbl="alignNode1" presStyleIdx="4" presStyleCnt="5" custLinFactY="-200000" custLinFactNeighborY="-274956">
        <dgm:presLayoutVars>
          <dgm:chMax val="0"/>
          <dgm:bulletEnabled val="1"/>
        </dgm:presLayoutVars>
      </dgm:prSet>
      <dgm:spPr/>
    </dgm:pt>
    <dgm:pt modelId="{0C1A8561-A7AD-4514-971B-A4AF9816058F}" type="pres">
      <dgm:prSet presAssocID="{E8278D19-34EA-4581-A552-7B85BA89C7FB}" presName="nodeRect" presStyleLbl="alignNode1" presStyleIdx="4" presStyleCnt="5">
        <dgm:presLayoutVars>
          <dgm:bulletEnabled val="1"/>
        </dgm:presLayoutVars>
      </dgm:prSet>
      <dgm:spPr/>
    </dgm:pt>
  </dgm:ptLst>
  <dgm:cxnLst>
    <dgm:cxn modelId="{8C2AA610-1FC9-4B4D-9AF2-6F93BB0A7AC4}" type="presOf" srcId="{8F700842-3764-45D1-895A-20676645B2F8}" destId="{54ECB621-DDA2-474C-ADF3-0C89A78A90C0}" srcOrd="0" destOrd="0" presId="urn:microsoft.com/office/officeart/2016/7/layout/LinearBlockProcessNumbered"/>
    <dgm:cxn modelId="{FD3C2015-0C3B-4D87-9DEC-5A494A66A065}" type="presOf" srcId="{264D86D5-CF30-471E-AA7F-A99D83B5C49C}" destId="{88B02B3B-0EA9-499F-BC25-CD16A77F5732}" srcOrd="1" destOrd="0" presId="urn:microsoft.com/office/officeart/2016/7/layout/LinearBlockProcessNumbered"/>
    <dgm:cxn modelId="{3F4F9032-DD82-43A3-A368-1832A276330D}" srcId="{6B011976-0018-4324-9D5B-436FC8AFC1B3}" destId="{264D86D5-CF30-471E-AA7F-A99D83B5C49C}" srcOrd="1" destOrd="0" parTransId="{290696C1-2450-4ED8-8133-FDF03C2C26DF}" sibTransId="{695C4D70-83C3-447A-86DB-309651342B28}"/>
    <dgm:cxn modelId="{BE9A1160-359A-4508-81FE-3F77DC7DC097}" type="presOf" srcId="{80249193-1B95-466D-BAF3-38D7A4E42A68}" destId="{B31BF305-8D28-4C91-82BC-DAFF43FB66A2}" srcOrd="0" destOrd="0" presId="urn:microsoft.com/office/officeart/2016/7/layout/LinearBlockProcessNumbered"/>
    <dgm:cxn modelId="{EF486962-F36A-489D-8CE8-AC11177644BF}" srcId="{6B011976-0018-4324-9D5B-436FC8AFC1B3}" destId="{7EBCD81A-9634-4F4D-B973-8A6B9BBA7CAC}" srcOrd="2" destOrd="0" parTransId="{4A6182F4-CD32-4C35-B735-697ACC6022F8}" sibTransId="{0864DBE8-EB0E-4CB2-97EA-B7D4AA92B789}"/>
    <dgm:cxn modelId="{C9CB6863-71B0-4FDC-B790-C0FC36E185CB}" srcId="{6B011976-0018-4324-9D5B-436FC8AFC1B3}" destId="{35CE9FF6-D72F-4021-BB80-DB4041C6B107}" srcOrd="3" destOrd="0" parTransId="{723259F2-3475-4AD0-8CE7-C3376E2E2D7E}" sibTransId="{9217CF68-5C6F-4AE6-A4BC-F243238A7D21}"/>
    <dgm:cxn modelId="{7EB6034A-8E0D-4E59-846A-B2212C5FBB5A}" type="presOf" srcId="{264D86D5-CF30-471E-AA7F-A99D83B5C49C}" destId="{5392BCE7-59E7-46FF-8765-4DF82EE1BC8D}" srcOrd="0" destOrd="0" presId="urn:microsoft.com/office/officeart/2016/7/layout/LinearBlockProcessNumbered"/>
    <dgm:cxn modelId="{381B194C-3BC8-49FF-98CF-B18D127125BB}" type="presOf" srcId="{9217CF68-5C6F-4AE6-A4BC-F243238A7D21}" destId="{C9DAA99D-5735-4547-AB34-132F9D6B4629}" srcOrd="0" destOrd="0" presId="urn:microsoft.com/office/officeart/2016/7/layout/LinearBlockProcessNumbered"/>
    <dgm:cxn modelId="{B10C2A72-02BE-46D7-9422-5C73F7084558}" type="presOf" srcId="{7EBCD81A-9634-4F4D-B973-8A6B9BBA7CAC}" destId="{7CFC946E-CD97-497F-A0D2-1F0C9E83C9EC}" srcOrd="1" destOrd="0" presId="urn:microsoft.com/office/officeart/2016/7/layout/LinearBlockProcessNumbered"/>
    <dgm:cxn modelId="{BB7E9853-5076-4864-8AB6-01E3E628A836}" type="presOf" srcId="{9D10D89F-476F-4139-A873-AA7ED670DD69}" destId="{138B48C1-0337-4FC9-A91E-74D5F122443F}" srcOrd="0" destOrd="0" presId="urn:microsoft.com/office/officeart/2016/7/layout/LinearBlockProcessNumbered"/>
    <dgm:cxn modelId="{F075D356-919C-4450-9513-788522682D3A}" type="presOf" srcId="{0864DBE8-EB0E-4CB2-97EA-B7D4AA92B789}" destId="{9D3BD487-97DA-41DF-8B93-4FBBCB3E78C4}" srcOrd="0" destOrd="0" presId="urn:microsoft.com/office/officeart/2016/7/layout/LinearBlockProcessNumbered"/>
    <dgm:cxn modelId="{D39C9986-9F4C-41EA-AF21-AEA25D534236}" type="presOf" srcId="{7EBCD81A-9634-4F4D-B973-8A6B9BBA7CAC}" destId="{DFFE1973-BB85-4EC9-B969-AF1B9D3CE41B}" srcOrd="0" destOrd="0" presId="urn:microsoft.com/office/officeart/2016/7/layout/LinearBlockProcessNumbered"/>
    <dgm:cxn modelId="{39F6E890-76A1-4E0C-BAE3-F2109E77EE8A}" type="presOf" srcId="{80249193-1B95-466D-BAF3-38D7A4E42A68}" destId="{FEE272D5-391D-4EF5-B341-D11E5531FE96}" srcOrd="1" destOrd="0" presId="urn:microsoft.com/office/officeart/2016/7/layout/LinearBlockProcessNumbered"/>
    <dgm:cxn modelId="{5B83769C-2EA8-45E4-A6ED-0A9CD16A05E9}" srcId="{6B011976-0018-4324-9D5B-436FC8AFC1B3}" destId="{E8278D19-34EA-4581-A552-7B85BA89C7FB}" srcOrd="4" destOrd="0" parTransId="{9375358C-9C4D-4EE4-9F9C-EA63CA31CAE7}" sibTransId="{9D10D89F-476F-4139-A873-AA7ED670DD69}"/>
    <dgm:cxn modelId="{729182AD-08DA-4350-BF63-5AA72EBD5BC8}" type="presOf" srcId="{6B011976-0018-4324-9D5B-436FC8AFC1B3}" destId="{9688FF88-EC40-4750-B869-AD6FEBB0DA4A}" srcOrd="0" destOrd="0" presId="urn:microsoft.com/office/officeart/2016/7/layout/LinearBlockProcessNumbered"/>
    <dgm:cxn modelId="{7E49BBB1-39E0-46F8-BC7F-811CBC54B811}" type="presOf" srcId="{695C4D70-83C3-447A-86DB-309651342B28}" destId="{C6D359B2-2A30-45DC-8882-B106C6E43EA3}" srcOrd="0" destOrd="0" presId="urn:microsoft.com/office/officeart/2016/7/layout/LinearBlockProcessNumbered"/>
    <dgm:cxn modelId="{65AB1BB3-9991-43C3-B1BC-594DF895E0C4}" type="presOf" srcId="{35CE9FF6-D72F-4021-BB80-DB4041C6B107}" destId="{83933252-A15A-4C0A-AA37-D8744152DCE4}" srcOrd="1" destOrd="0" presId="urn:microsoft.com/office/officeart/2016/7/layout/LinearBlockProcessNumbered"/>
    <dgm:cxn modelId="{141412B7-4B2D-4FDD-8A0C-7E2531AAFE0E}" srcId="{6B011976-0018-4324-9D5B-436FC8AFC1B3}" destId="{80249193-1B95-466D-BAF3-38D7A4E42A68}" srcOrd="0" destOrd="0" parTransId="{F3586D73-01BF-4409-993B-F9FBB144009D}" sibTransId="{8F700842-3764-45D1-895A-20676645B2F8}"/>
    <dgm:cxn modelId="{12D170D2-1BD6-44AF-962D-9C0477387720}" type="presOf" srcId="{35CE9FF6-D72F-4021-BB80-DB4041C6B107}" destId="{19316525-0B58-4509-BB64-A4D8C95FF881}" srcOrd="0" destOrd="0" presId="urn:microsoft.com/office/officeart/2016/7/layout/LinearBlockProcessNumbered"/>
    <dgm:cxn modelId="{C6D189E0-86D3-480F-A5AA-2031E835D4AF}" type="presOf" srcId="{E8278D19-34EA-4581-A552-7B85BA89C7FB}" destId="{3DE38758-2995-4D2B-B45C-638414DD32AB}" srcOrd="0" destOrd="0" presId="urn:microsoft.com/office/officeart/2016/7/layout/LinearBlockProcessNumbered"/>
    <dgm:cxn modelId="{FDE39AF3-3EEE-4D36-8A6C-D50A444CFCD7}" type="presOf" srcId="{E8278D19-34EA-4581-A552-7B85BA89C7FB}" destId="{0C1A8561-A7AD-4514-971B-A4AF9816058F}" srcOrd="1" destOrd="0" presId="urn:microsoft.com/office/officeart/2016/7/layout/LinearBlockProcessNumbered"/>
    <dgm:cxn modelId="{B5121E70-E454-400D-A7FA-567882879A5C}" type="presParOf" srcId="{9688FF88-EC40-4750-B869-AD6FEBB0DA4A}" destId="{609211B6-03A4-4AF3-BE71-9A7C46FA18E5}" srcOrd="0" destOrd="0" presId="urn:microsoft.com/office/officeart/2016/7/layout/LinearBlockProcessNumbered"/>
    <dgm:cxn modelId="{B98CAA13-A448-4D2E-913E-B4AD169A2972}" type="presParOf" srcId="{609211B6-03A4-4AF3-BE71-9A7C46FA18E5}" destId="{B31BF305-8D28-4C91-82BC-DAFF43FB66A2}" srcOrd="0" destOrd="0" presId="urn:microsoft.com/office/officeart/2016/7/layout/LinearBlockProcessNumbered"/>
    <dgm:cxn modelId="{6787FC5B-116E-404E-90F7-22B5EA0D3D1D}" type="presParOf" srcId="{609211B6-03A4-4AF3-BE71-9A7C46FA18E5}" destId="{54ECB621-DDA2-474C-ADF3-0C89A78A90C0}" srcOrd="1" destOrd="0" presId="urn:microsoft.com/office/officeart/2016/7/layout/LinearBlockProcessNumbered"/>
    <dgm:cxn modelId="{71C3EDAE-21AD-49A4-8855-10C589A6CC53}" type="presParOf" srcId="{609211B6-03A4-4AF3-BE71-9A7C46FA18E5}" destId="{FEE272D5-391D-4EF5-B341-D11E5531FE96}" srcOrd="2" destOrd="0" presId="urn:microsoft.com/office/officeart/2016/7/layout/LinearBlockProcessNumbered"/>
    <dgm:cxn modelId="{9213FB24-B128-457F-A96E-5D2FFD1AB6AD}" type="presParOf" srcId="{9688FF88-EC40-4750-B869-AD6FEBB0DA4A}" destId="{9DB22619-8815-46EF-844E-7F2D7283DD2A}" srcOrd="1" destOrd="0" presId="urn:microsoft.com/office/officeart/2016/7/layout/LinearBlockProcessNumbered"/>
    <dgm:cxn modelId="{D3BAD13D-EF8E-4F4F-B793-CFA99863899C}" type="presParOf" srcId="{9688FF88-EC40-4750-B869-AD6FEBB0DA4A}" destId="{0478A400-7B82-4880-90AB-E974C02923FC}" srcOrd="2" destOrd="0" presId="urn:microsoft.com/office/officeart/2016/7/layout/LinearBlockProcessNumbered"/>
    <dgm:cxn modelId="{D3247F37-BA34-45DE-BBB1-A062EA6844E3}" type="presParOf" srcId="{0478A400-7B82-4880-90AB-E974C02923FC}" destId="{5392BCE7-59E7-46FF-8765-4DF82EE1BC8D}" srcOrd="0" destOrd="0" presId="urn:microsoft.com/office/officeart/2016/7/layout/LinearBlockProcessNumbered"/>
    <dgm:cxn modelId="{9955FE0B-CE51-4CBA-B73D-4B7B892E1D5B}" type="presParOf" srcId="{0478A400-7B82-4880-90AB-E974C02923FC}" destId="{C6D359B2-2A30-45DC-8882-B106C6E43EA3}" srcOrd="1" destOrd="0" presId="urn:microsoft.com/office/officeart/2016/7/layout/LinearBlockProcessNumbered"/>
    <dgm:cxn modelId="{F5C89D91-E43D-4F4F-B089-06B366C0ABC1}" type="presParOf" srcId="{0478A400-7B82-4880-90AB-E974C02923FC}" destId="{88B02B3B-0EA9-499F-BC25-CD16A77F5732}" srcOrd="2" destOrd="0" presId="urn:microsoft.com/office/officeart/2016/7/layout/LinearBlockProcessNumbered"/>
    <dgm:cxn modelId="{EEF82D6A-6714-440C-8826-2714FD26D470}" type="presParOf" srcId="{9688FF88-EC40-4750-B869-AD6FEBB0DA4A}" destId="{1FF4EEED-7B5F-45B0-8692-CAB5903753F4}" srcOrd="3" destOrd="0" presId="urn:microsoft.com/office/officeart/2016/7/layout/LinearBlockProcessNumbered"/>
    <dgm:cxn modelId="{C7800547-DC7F-4A0B-AD6D-958D61FD1386}" type="presParOf" srcId="{9688FF88-EC40-4750-B869-AD6FEBB0DA4A}" destId="{CF14231E-8D0D-4A43-BF63-93F87BC530D0}" srcOrd="4" destOrd="0" presId="urn:microsoft.com/office/officeart/2016/7/layout/LinearBlockProcessNumbered"/>
    <dgm:cxn modelId="{546DF085-F10D-4731-8A3D-5C06C147FEB6}" type="presParOf" srcId="{CF14231E-8D0D-4A43-BF63-93F87BC530D0}" destId="{DFFE1973-BB85-4EC9-B969-AF1B9D3CE41B}" srcOrd="0" destOrd="0" presId="urn:microsoft.com/office/officeart/2016/7/layout/LinearBlockProcessNumbered"/>
    <dgm:cxn modelId="{39211D67-54EA-43A2-B709-9148889635AF}" type="presParOf" srcId="{CF14231E-8D0D-4A43-BF63-93F87BC530D0}" destId="{9D3BD487-97DA-41DF-8B93-4FBBCB3E78C4}" srcOrd="1" destOrd="0" presId="urn:microsoft.com/office/officeart/2016/7/layout/LinearBlockProcessNumbered"/>
    <dgm:cxn modelId="{F8807CE4-AF85-4FE7-A999-9280CE96576A}" type="presParOf" srcId="{CF14231E-8D0D-4A43-BF63-93F87BC530D0}" destId="{7CFC946E-CD97-497F-A0D2-1F0C9E83C9EC}" srcOrd="2" destOrd="0" presId="urn:microsoft.com/office/officeart/2016/7/layout/LinearBlockProcessNumbered"/>
    <dgm:cxn modelId="{A08EADD5-6B09-4D12-9C5F-83BBA9B94A75}" type="presParOf" srcId="{9688FF88-EC40-4750-B869-AD6FEBB0DA4A}" destId="{2CBF167A-D329-4B77-BD05-D3AD8B0102A6}" srcOrd="5" destOrd="0" presId="urn:microsoft.com/office/officeart/2016/7/layout/LinearBlockProcessNumbered"/>
    <dgm:cxn modelId="{412B51C5-8744-4A06-B0ED-3B18A1123CB0}" type="presParOf" srcId="{9688FF88-EC40-4750-B869-AD6FEBB0DA4A}" destId="{15C3FB56-8F46-4744-A68F-B0A0B411F7FE}" srcOrd="6" destOrd="0" presId="urn:microsoft.com/office/officeart/2016/7/layout/LinearBlockProcessNumbered"/>
    <dgm:cxn modelId="{B3DC6130-BECF-4BF7-86A9-19258739618C}" type="presParOf" srcId="{15C3FB56-8F46-4744-A68F-B0A0B411F7FE}" destId="{19316525-0B58-4509-BB64-A4D8C95FF881}" srcOrd="0" destOrd="0" presId="urn:microsoft.com/office/officeart/2016/7/layout/LinearBlockProcessNumbered"/>
    <dgm:cxn modelId="{9E5FFC0C-CDFD-4A22-8995-79D9D7D2D2F8}" type="presParOf" srcId="{15C3FB56-8F46-4744-A68F-B0A0B411F7FE}" destId="{C9DAA99D-5735-4547-AB34-132F9D6B4629}" srcOrd="1" destOrd="0" presId="urn:microsoft.com/office/officeart/2016/7/layout/LinearBlockProcessNumbered"/>
    <dgm:cxn modelId="{402B899D-5909-4740-A055-7A3B4D7482EA}" type="presParOf" srcId="{15C3FB56-8F46-4744-A68F-B0A0B411F7FE}" destId="{83933252-A15A-4C0A-AA37-D8744152DCE4}" srcOrd="2" destOrd="0" presId="urn:microsoft.com/office/officeart/2016/7/layout/LinearBlockProcessNumbered"/>
    <dgm:cxn modelId="{ADF28402-57C1-49F5-B277-BEC76FB37240}" type="presParOf" srcId="{9688FF88-EC40-4750-B869-AD6FEBB0DA4A}" destId="{34F1CC48-0B59-4A22-8F60-7B66EAAF37E5}" srcOrd="7" destOrd="0" presId="urn:microsoft.com/office/officeart/2016/7/layout/LinearBlockProcessNumbered"/>
    <dgm:cxn modelId="{2B43BAB0-03C4-4B5E-8816-D1088BDE8E1A}" type="presParOf" srcId="{9688FF88-EC40-4750-B869-AD6FEBB0DA4A}" destId="{908D82DA-7914-4BA9-9EAC-6533B66BF35E}" srcOrd="8" destOrd="0" presId="urn:microsoft.com/office/officeart/2016/7/layout/LinearBlockProcessNumbered"/>
    <dgm:cxn modelId="{12A409B4-D2D1-4B56-938E-7D04DB10A615}" type="presParOf" srcId="{908D82DA-7914-4BA9-9EAC-6533B66BF35E}" destId="{3DE38758-2995-4D2B-B45C-638414DD32AB}" srcOrd="0" destOrd="0" presId="urn:microsoft.com/office/officeart/2016/7/layout/LinearBlockProcessNumbered"/>
    <dgm:cxn modelId="{5BB4424F-71B8-4816-AA04-AE2D69C62B16}" type="presParOf" srcId="{908D82DA-7914-4BA9-9EAC-6533B66BF35E}" destId="{138B48C1-0337-4FC9-A91E-74D5F122443F}" srcOrd="1" destOrd="0" presId="urn:microsoft.com/office/officeart/2016/7/layout/LinearBlockProcessNumbered"/>
    <dgm:cxn modelId="{933D2484-0F09-4586-B32D-6D9AF19F3B8D}" type="presParOf" srcId="{908D82DA-7914-4BA9-9EAC-6533B66BF35E}" destId="{0C1A8561-A7AD-4514-971B-A4AF9816058F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F9B13-ABC7-47B5-8891-A482CCD1EE19}">
      <dsp:nvSpPr>
        <dsp:cNvPr id="0" name=""/>
        <dsp:cNvSpPr/>
      </dsp:nvSpPr>
      <dsp:spPr>
        <a:xfrm>
          <a:off x="0" y="7523"/>
          <a:ext cx="6451943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1" kern="1200"/>
            <a:t>RAD is designed to secure the long-term affordability of converting properties</a:t>
          </a:r>
          <a:endParaRPr lang="en-US" sz="2100" kern="1200"/>
        </a:p>
      </dsp:txBody>
      <dsp:txXfrm>
        <a:off x="40780" y="48303"/>
        <a:ext cx="6370383" cy="753819"/>
      </dsp:txXfrm>
    </dsp:sp>
    <dsp:sp modelId="{4AD8D51B-B638-45FA-B2D2-F8693B7256CC}">
      <dsp:nvSpPr>
        <dsp:cNvPr id="0" name=""/>
        <dsp:cNvSpPr/>
      </dsp:nvSpPr>
      <dsp:spPr>
        <a:xfrm>
          <a:off x="0" y="842903"/>
          <a:ext cx="6451943" cy="1782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849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Long-term Section 8 HAP contract ensures residents pay an affordable rent and must be renewed at each expiration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RAD Use Agreement recorded on land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Capital Needs Assessment performed upfront to ensure current and future repairs can be supported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One-for-one replacement of deeply affordable units (with de minimis exception)</a:t>
          </a:r>
        </a:p>
      </dsp:txBody>
      <dsp:txXfrm>
        <a:off x="0" y="842903"/>
        <a:ext cx="6451943" cy="1782269"/>
      </dsp:txXfrm>
    </dsp:sp>
    <dsp:sp modelId="{4F2AC134-6DA7-40DC-B142-5E2705A33147}">
      <dsp:nvSpPr>
        <dsp:cNvPr id="0" name=""/>
        <dsp:cNvSpPr/>
      </dsp:nvSpPr>
      <dsp:spPr>
        <a:xfrm>
          <a:off x="0" y="2625173"/>
          <a:ext cx="6451943" cy="835379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1" kern="1200"/>
            <a:t>Properties converted under RAD must be owned or controlled by a public or non-profit owner</a:t>
          </a:r>
          <a:endParaRPr lang="en-US" sz="2100" kern="1200"/>
        </a:p>
      </dsp:txBody>
      <dsp:txXfrm>
        <a:off x="40780" y="2665953"/>
        <a:ext cx="6370383" cy="753819"/>
      </dsp:txXfrm>
    </dsp:sp>
    <dsp:sp modelId="{424FC9D8-8231-41E6-B308-4880ED9E4800}">
      <dsp:nvSpPr>
        <dsp:cNvPr id="0" name=""/>
        <dsp:cNvSpPr/>
      </dsp:nvSpPr>
      <dsp:spPr>
        <a:xfrm>
          <a:off x="0" y="3460553"/>
          <a:ext cx="6451943" cy="99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849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In most RAD conversions, the PHA continues to own the property directly or through an affiliate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When Low-Income Housing Tax Credits are used, the ownership changes but a public or non-profit entity must retain control</a:t>
          </a:r>
        </a:p>
      </dsp:txBody>
      <dsp:txXfrm>
        <a:off x="0" y="3460553"/>
        <a:ext cx="6451943" cy="999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BD1D0-E2C7-4B8B-BE1E-D0BA0695BE0D}">
      <dsp:nvSpPr>
        <dsp:cNvPr id="0" name=""/>
        <dsp:cNvSpPr/>
      </dsp:nvSpPr>
      <dsp:spPr>
        <a:xfrm>
          <a:off x="0" y="104948"/>
          <a:ext cx="6451943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1" kern="1200"/>
            <a:t>Ensure current residents benefit from the conversion</a:t>
          </a:r>
          <a:endParaRPr lang="en-US" sz="2300" kern="1200"/>
        </a:p>
      </dsp:txBody>
      <dsp:txXfrm>
        <a:off x="44664" y="149612"/>
        <a:ext cx="6362615" cy="825612"/>
      </dsp:txXfrm>
    </dsp:sp>
    <dsp:sp modelId="{1687308D-F830-4C55-904D-B95569E95E61}">
      <dsp:nvSpPr>
        <dsp:cNvPr id="0" name=""/>
        <dsp:cNvSpPr/>
      </dsp:nvSpPr>
      <dsp:spPr>
        <a:xfrm>
          <a:off x="0" y="1019888"/>
          <a:ext cx="6451943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849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Resident meetings and notices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Right to Remain in or return to the property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No Rescreening because of RAD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Relocation assistance</a:t>
          </a:r>
        </a:p>
      </dsp:txBody>
      <dsp:txXfrm>
        <a:off x="0" y="1019888"/>
        <a:ext cx="6451943" cy="1237860"/>
      </dsp:txXfrm>
    </dsp:sp>
    <dsp:sp modelId="{F43E60BC-7C0D-471F-AE6B-23F15547D5AB}">
      <dsp:nvSpPr>
        <dsp:cNvPr id="0" name=""/>
        <dsp:cNvSpPr/>
      </dsp:nvSpPr>
      <dsp:spPr>
        <a:xfrm>
          <a:off x="0" y="2257748"/>
          <a:ext cx="6451943" cy="91494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1" kern="1200"/>
            <a:t>Retain and Strengthen Resident Rights</a:t>
          </a:r>
          <a:endParaRPr lang="en-US" sz="2300" kern="1200"/>
        </a:p>
      </dsp:txBody>
      <dsp:txXfrm>
        <a:off x="44664" y="2302412"/>
        <a:ext cx="6362615" cy="825612"/>
      </dsp:txXfrm>
    </dsp:sp>
    <dsp:sp modelId="{F3526717-5458-46D9-A996-556A54A3C282}">
      <dsp:nvSpPr>
        <dsp:cNvPr id="0" name=""/>
        <dsp:cNvSpPr/>
      </dsp:nvSpPr>
      <dsp:spPr>
        <a:xfrm>
          <a:off x="0" y="3172688"/>
          <a:ext cx="6451943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849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Ongoing right to organize and resident participation funding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Carry over public housing procedural rights regarding grievance and termination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“Choice-mobility” option to request a tenant-based voucher</a:t>
          </a:r>
        </a:p>
      </dsp:txBody>
      <dsp:txXfrm>
        <a:off x="0" y="3172688"/>
        <a:ext cx="6451943" cy="11902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346F7-D6AD-47EB-A7D4-B550DC9E7877}">
      <dsp:nvSpPr>
        <dsp:cNvPr id="0" name=""/>
        <dsp:cNvSpPr/>
      </dsp:nvSpPr>
      <dsp:spPr>
        <a:xfrm>
          <a:off x="1323" y="45418"/>
          <a:ext cx="2821667" cy="16930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Most conversions do not involve relocation</a:t>
          </a:r>
        </a:p>
      </dsp:txBody>
      <dsp:txXfrm>
        <a:off x="50909" y="95004"/>
        <a:ext cx="2722495" cy="1593828"/>
      </dsp:txXfrm>
    </dsp:sp>
    <dsp:sp modelId="{BEFA5848-8841-4321-92FD-1D049DE3EFE9}">
      <dsp:nvSpPr>
        <dsp:cNvPr id="0" name=""/>
        <dsp:cNvSpPr/>
      </dsp:nvSpPr>
      <dsp:spPr>
        <a:xfrm>
          <a:off x="3105157" y="542031"/>
          <a:ext cx="598193" cy="699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105157" y="681986"/>
        <a:ext cx="418735" cy="419863"/>
      </dsp:txXfrm>
    </dsp:sp>
    <dsp:sp modelId="{0C87851F-D7FE-4BEA-9AFA-3A5E6F91BB53}">
      <dsp:nvSpPr>
        <dsp:cNvPr id="0" name=""/>
        <dsp:cNvSpPr/>
      </dsp:nvSpPr>
      <dsp:spPr>
        <a:xfrm>
          <a:off x="3951658" y="45418"/>
          <a:ext cx="2821667" cy="16930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Residents will remain in place and cannot be rescreened when admitted into the Section 8 program</a:t>
          </a:r>
        </a:p>
      </dsp:txBody>
      <dsp:txXfrm>
        <a:off x="4001244" y="95004"/>
        <a:ext cx="2722495" cy="15938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346F7-D6AD-47EB-A7D4-B550DC9E7877}">
      <dsp:nvSpPr>
        <dsp:cNvPr id="0" name=""/>
        <dsp:cNvSpPr/>
      </dsp:nvSpPr>
      <dsp:spPr>
        <a:xfrm>
          <a:off x="1323" y="0"/>
          <a:ext cx="2821667" cy="15010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When relocation is necessary</a:t>
          </a:r>
        </a:p>
      </dsp:txBody>
      <dsp:txXfrm>
        <a:off x="45288" y="43965"/>
        <a:ext cx="2733737" cy="1413134"/>
      </dsp:txXfrm>
    </dsp:sp>
    <dsp:sp modelId="{BEFA5848-8841-4321-92FD-1D049DE3EFE9}">
      <dsp:nvSpPr>
        <dsp:cNvPr id="0" name=""/>
        <dsp:cNvSpPr/>
      </dsp:nvSpPr>
      <dsp:spPr>
        <a:xfrm>
          <a:off x="3105157" y="400645"/>
          <a:ext cx="598193" cy="699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3105157" y="540600"/>
        <a:ext cx="418735" cy="419863"/>
      </dsp:txXfrm>
    </dsp:sp>
    <dsp:sp modelId="{0C87851F-D7FE-4BEA-9AFA-3A5E6F91BB53}">
      <dsp:nvSpPr>
        <dsp:cNvPr id="0" name=""/>
        <dsp:cNvSpPr/>
      </dsp:nvSpPr>
      <dsp:spPr>
        <a:xfrm>
          <a:off x="3951658" y="0"/>
          <a:ext cx="2821667" cy="15010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Residents have a right of return to a unit in the project</a:t>
          </a:r>
        </a:p>
      </dsp:txBody>
      <dsp:txXfrm>
        <a:off x="3995623" y="43965"/>
        <a:ext cx="2733737" cy="14131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BF305-8D28-4C91-82BC-DAFF43FB66A2}">
      <dsp:nvSpPr>
        <dsp:cNvPr id="0" name=""/>
        <dsp:cNvSpPr/>
      </dsp:nvSpPr>
      <dsp:spPr>
        <a:xfrm>
          <a:off x="5929" y="0"/>
          <a:ext cx="1853534" cy="37974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0" rIns="18308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Review Notices for information about the RAD process</a:t>
          </a:r>
        </a:p>
      </dsp:txBody>
      <dsp:txXfrm>
        <a:off x="5929" y="1518987"/>
        <a:ext cx="1853534" cy="2278481"/>
      </dsp:txXfrm>
    </dsp:sp>
    <dsp:sp modelId="{54ECB621-DDA2-474C-ADF3-0C89A78A90C0}">
      <dsp:nvSpPr>
        <dsp:cNvPr id="0" name=""/>
        <dsp:cNvSpPr/>
      </dsp:nvSpPr>
      <dsp:spPr>
        <a:xfrm>
          <a:off x="5929" y="0"/>
          <a:ext cx="1853534" cy="889696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165100" rIns="183088" bIns="16510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01</a:t>
          </a:r>
          <a:endParaRPr lang="en-US" sz="3900" kern="1200" dirty="0"/>
        </a:p>
      </dsp:txBody>
      <dsp:txXfrm>
        <a:off x="5929" y="0"/>
        <a:ext cx="1853534" cy="889696"/>
      </dsp:txXfrm>
    </dsp:sp>
    <dsp:sp modelId="{5392BCE7-59E7-46FF-8765-4DF82EE1BC8D}">
      <dsp:nvSpPr>
        <dsp:cNvPr id="0" name=""/>
        <dsp:cNvSpPr/>
      </dsp:nvSpPr>
      <dsp:spPr>
        <a:xfrm>
          <a:off x="2007746" y="0"/>
          <a:ext cx="1853534" cy="37974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0" rIns="18308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Attend Resident Meetings</a:t>
          </a:r>
        </a:p>
      </dsp:txBody>
      <dsp:txXfrm>
        <a:off x="2007746" y="1518987"/>
        <a:ext cx="1853534" cy="2278481"/>
      </dsp:txXfrm>
    </dsp:sp>
    <dsp:sp modelId="{C6D359B2-2A30-45DC-8882-B106C6E43EA3}">
      <dsp:nvSpPr>
        <dsp:cNvPr id="0" name=""/>
        <dsp:cNvSpPr/>
      </dsp:nvSpPr>
      <dsp:spPr>
        <a:xfrm>
          <a:off x="2007746" y="0"/>
          <a:ext cx="1853534" cy="889696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165100" rIns="183088" bIns="16510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02</a:t>
          </a:r>
          <a:endParaRPr lang="en-US" sz="3900" kern="1200" dirty="0"/>
        </a:p>
      </dsp:txBody>
      <dsp:txXfrm>
        <a:off x="2007746" y="0"/>
        <a:ext cx="1853534" cy="889696"/>
      </dsp:txXfrm>
    </dsp:sp>
    <dsp:sp modelId="{DFFE1973-BB85-4EC9-B969-AF1B9D3CE41B}">
      <dsp:nvSpPr>
        <dsp:cNvPr id="0" name=""/>
        <dsp:cNvSpPr/>
      </dsp:nvSpPr>
      <dsp:spPr>
        <a:xfrm>
          <a:off x="4009564" y="0"/>
          <a:ext cx="1853534" cy="37974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0" rIns="18308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Ask questions </a:t>
          </a:r>
        </a:p>
      </dsp:txBody>
      <dsp:txXfrm>
        <a:off x="4009564" y="1518987"/>
        <a:ext cx="1853534" cy="2278481"/>
      </dsp:txXfrm>
    </dsp:sp>
    <dsp:sp modelId="{9D3BD487-97DA-41DF-8B93-4FBBCB3E78C4}">
      <dsp:nvSpPr>
        <dsp:cNvPr id="0" name=""/>
        <dsp:cNvSpPr/>
      </dsp:nvSpPr>
      <dsp:spPr>
        <a:xfrm>
          <a:off x="4009564" y="0"/>
          <a:ext cx="1853534" cy="889696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165100" rIns="183088" bIns="16510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03</a:t>
          </a:r>
          <a:endParaRPr lang="en-US" sz="3900" kern="1200" dirty="0"/>
        </a:p>
      </dsp:txBody>
      <dsp:txXfrm>
        <a:off x="4009564" y="0"/>
        <a:ext cx="1853534" cy="889696"/>
      </dsp:txXfrm>
    </dsp:sp>
    <dsp:sp modelId="{19316525-0B58-4509-BB64-A4D8C95FF881}">
      <dsp:nvSpPr>
        <dsp:cNvPr id="0" name=""/>
        <dsp:cNvSpPr/>
      </dsp:nvSpPr>
      <dsp:spPr>
        <a:xfrm>
          <a:off x="6011381" y="0"/>
          <a:ext cx="1853534" cy="379746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0" rIns="18308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Request clarification or more information before signing documents </a:t>
          </a:r>
        </a:p>
      </dsp:txBody>
      <dsp:txXfrm>
        <a:off x="6011381" y="1518987"/>
        <a:ext cx="1853534" cy="2278481"/>
      </dsp:txXfrm>
    </dsp:sp>
    <dsp:sp modelId="{C9DAA99D-5735-4547-AB34-132F9D6B4629}">
      <dsp:nvSpPr>
        <dsp:cNvPr id="0" name=""/>
        <dsp:cNvSpPr/>
      </dsp:nvSpPr>
      <dsp:spPr>
        <a:xfrm>
          <a:off x="6011381" y="0"/>
          <a:ext cx="1853534" cy="889696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165100" rIns="183088" bIns="16510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04</a:t>
          </a:r>
          <a:endParaRPr lang="en-US" sz="3900" kern="1200" dirty="0"/>
        </a:p>
      </dsp:txBody>
      <dsp:txXfrm>
        <a:off x="6011381" y="0"/>
        <a:ext cx="1853534" cy="889696"/>
      </dsp:txXfrm>
    </dsp:sp>
    <dsp:sp modelId="{3DE38758-2995-4D2B-B45C-638414DD32AB}">
      <dsp:nvSpPr>
        <dsp:cNvPr id="0" name=""/>
        <dsp:cNvSpPr/>
      </dsp:nvSpPr>
      <dsp:spPr>
        <a:xfrm>
          <a:off x="8013198" y="0"/>
          <a:ext cx="1853534" cy="379746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0" rIns="18308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Indicate if you need additional assistance </a:t>
          </a:r>
        </a:p>
      </dsp:txBody>
      <dsp:txXfrm>
        <a:off x="8013198" y="1518987"/>
        <a:ext cx="1853534" cy="2278481"/>
      </dsp:txXfrm>
    </dsp:sp>
    <dsp:sp modelId="{138B48C1-0337-4FC9-A91E-74D5F122443F}">
      <dsp:nvSpPr>
        <dsp:cNvPr id="0" name=""/>
        <dsp:cNvSpPr/>
      </dsp:nvSpPr>
      <dsp:spPr>
        <a:xfrm>
          <a:off x="8013198" y="0"/>
          <a:ext cx="1853534" cy="889696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165100" rIns="183088" bIns="16510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05</a:t>
          </a:r>
        </a:p>
      </dsp:txBody>
      <dsp:txXfrm>
        <a:off x="8013198" y="0"/>
        <a:ext cx="1853534" cy="889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D3020-4593-42C4-B6ED-8BF1DCB88B2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7B024-818C-4A67-B54B-D19570D7C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78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40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600" dirty="0">
              <a:latin typeface="Franklin Gothic Book" panose="020B0503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66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28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064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0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0" dirty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25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0" dirty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389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71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8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80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243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93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u="none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607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14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685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6E59F4-5596-4800-A091-2C4FACD1E0D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88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10C88-E782-9C22-601B-52A356D4F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436EFA-AE21-728E-D058-31D2FAF07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A059A-E19B-F0C3-F1C6-A3CB34145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B11F7-1153-0CDB-2C06-C12AB99D1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2C0CF-A89A-2776-F93F-B9FA66834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4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DCDC9-0ABD-85BF-77B6-C636C568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9531A4-7F6C-CB37-835D-D51A57108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6C55D-B502-706D-D464-41D966287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F010A-1873-343B-13EA-7B4C48022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621C7-A607-A508-754F-79256672E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1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B752E4-4DDE-EC97-B3BC-EC2D2B2141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75C097-1563-628E-2D3D-0A7764EB0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A9FF9-6A31-3B77-ACF7-68035ACAD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58ED6-F4AE-8AA0-4EE6-0DC02FEE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EA8FC-DB23-BD3E-3951-EF6C93F22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94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52094-1E9B-DF6B-ABD8-8B15DF054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B21E5-A14D-EEC8-0F6D-DB4A05EDC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4BB90-FDA2-90B5-AA66-A25A34CFC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7EC39-CCA2-922F-3C5A-5CD574EC1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36DAE-0F61-8CCB-1FCE-6722DBDAB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8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EEFC5-7704-9D7B-0DEF-9427FAFC3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FD744-6F43-E44C-6DD1-928522159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8013E-0DBC-E0A3-8089-FE7150C3C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AD38C-AD08-E885-A815-65263C8F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2FCF0-78E9-3F2D-9B42-80E4B9C79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6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C2D53-3233-AEF6-4A00-D79AE89AF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AE775-7F1C-A47A-F27D-42A943F7B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6D48B-8A40-A5FE-1204-427DC26ED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F0A25-A1B8-1010-2DDE-D71C63BBE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3FCA20-6252-3CA5-C182-9F96812C9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B09E4-EE1A-FA08-2A81-618AE2FF5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2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7FE3C-49FD-7022-26BB-10B1B8A5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9C375-97EF-E020-39D3-2FD614470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9B078-3A2A-B3D6-3508-21516E671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40E66C-67E7-2830-817A-717395A4C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686CC-6945-389E-346E-37FD16DE5F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66986E-9CF8-5996-0183-7DCF16B55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BF91AB-2A2D-C11D-E3CD-093460ABE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71B22F-9BBE-70D6-57B9-2FE538CB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77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75094-517B-2A4F-DA6D-D25CB5D9A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A5694D-4A85-165D-2406-CED9BC511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B026D-C81E-720D-3BFE-41121C237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9E5BE7-8E76-D713-2893-0815A5BB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3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DAC15-ADF9-7839-8B98-BE19ABC5D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887284-D8A1-950E-C39B-C491890FB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7810EE-E140-99A0-EDB3-E7CCDF5E5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9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8DC59-63D4-6616-677E-7B6E2110F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8A310-EB14-DB6D-BDCA-53290C694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D798A1-3537-9EE8-148B-EEC00CFDB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C4F08-D7A1-CA2D-5A5F-DA686E47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7C9588-862C-75FA-7285-F19724DCA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2E2DB-8490-5C8B-9111-49FE59EA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3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222B-DBC7-551F-3416-7DC9B735F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16BF58-C282-601A-6265-85839DDBA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D44347-213A-4FA5-19C0-A3C6F7F97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C591C-0941-3866-EDE0-B80C4428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9259D-1D0C-8096-A343-C49D5A728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1220B-FE48-5FD2-7864-0390C6BA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0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2408C4-0A0E-4137-E8F5-227B8DEE6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8DE9E-F80E-81A4-A1CA-F8D922943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E6703-72D2-72D2-7747-CFB430C74A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5FBFF9-A899-44E4-8BA2-19DCB2FF45E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AC7A4-6F58-77ED-5378-88051A2C8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543A0-451B-0ED4-305B-A5B5BA88B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06C56B-66B1-461F-A4E7-2D634A664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1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d.gov/program_offices/public_indian_housing/about/field_offic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ud.gov/program_offices/housing/mfh/hsgmfbus/abouthubspc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d.gov/rad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ud.gov/subscribe/signup?listname=Rental%20Assistance%20Demonstration&amp;list=RAD-L" TargetMode="External"/><Relationship Id="rId4" Type="http://schemas.openxmlformats.org/officeDocument/2006/relationships/hyperlink" Target="mailto:rad@hud.g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37940BB-FBC4-492E-BD92-3B7B914D0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4D787D-F1C0-1645-7D79-F7707F06A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3988" y="320041"/>
            <a:ext cx="6707084" cy="3892668"/>
          </a:xfrm>
        </p:spPr>
        <p:txBody>
          <a:bodyPr>
            <a:normAutofit/>
          </a:bodyPr>
          <a:lstStyle/>
          <a:p>
            <a:pPr algn="l"/>
            <a:r>
              <a:rPr lang="en-US" sz="6600" dirty="0"/>
              <a:t>RAD Resident Rights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70E79-4710-13AE-2500-C22DD55EE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3699" y="4631161"/>
            <a:ext cx="6707366" cy="1569486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Anderson Housing Authority</a:t>
            </a:r>
          </a:p>
          <a:p>
            <a:pPr algn="l"/>
            <a:r>
              <a:rPr lang="en-US" dirty="0"/>
              <a:t>Westvale Manor &amp; Lynnwood Village</a:t>
            </a:r>
          </a:p>
          <a:p>
            <a:pPr algn="l"/>
            <a:r>
              <a:rPr lang="en-US" dirty="0"/>
              <a:t>January 30, 2025</a:t>
            </a:r>
          </a:p>
          <a:p>
            <a:pPr algn="l"/>
            <a:endParaRPr lang="en-US" dirty="0"/>
          </a:p>
        </p:txBody>
      </p:sp>
      <p:pic>
        <p:nvPicPr>
          <p:cNvPr id="5" name="Picture 4" descr="A logo of a house with red and grey letters&#10;&#10;Description automatically generated">
            <a:extLst>
              <a:ext uri="{FF2B5EF4-FFF2-40B4-BE49-F238E27FC236}">
                <a16:creationId xmlns:a16="http://schemas.microsoft.com/office/drawing/2014/main" id="{BFA3B144-0791-5B82-6D67-F792A4586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1359088"/>
            <a:ext cx="4087368" cy="3821689"/>
          </a:xfrm>
          <a:prstGeom prst="rect">
            <a:avLst/>
          </a:prstGeom>
        </p:spPr>
      </p:pic>
      <p:sp>
        <p:nvSpPr>
          <p:cNvPr id="2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53987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16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D7F1E-FACE-4A2C-8CB5-9CC39612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No Rescreening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0AEBF-7467-4801-B82F-3547BC594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b="1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Residents may not be rescreened because of the RAD conversion. This includes screening for income, criminal background, and credit.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Following conversion, residents will be protected by standard Section 8 requirements related to tenancy.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8D2DC3-9904-47AC-9D1B-85059502D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227BBF-EF83-4B44-BA5D-11E9F813BDB2}"/>
              </a:ext>
            </a:extLst>
          </p:cNvPr>
          <p:cNvSpPr txBox="1"/>
          <p:nvPr/>
        </p:nvSpPr>
        <p:spPr>
          <a:xfrm>
            <a:off x="4995081" y="745629"/>
            <a:ext cx="6020789" cy="138499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A conversion under RAD cannot be the basis for an eviction or loss of rental assistance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788252-D7F8-C029-AEC2-B31A96134E15}"/>
              </a:ext>
            </a:extLst>
          </p:cNvPr>
          <p:cNvSpPr/>
          <p:nvPr/>
        </p:nvSpPr>
        <p:spPr>
          <a:xfrm>
            <a:off x="0" y="0"/>
            <a:ext cx="4132729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No Rescreening</a:t>
            </a:r>
          </a:p>
        </p:txBody>
      </p:sp>
    </p:spTree>
    <p:extLst>
      <p:ext uri="{BB962C8B-B14F-4D97-AF65-F5344CB8AC3E}">
        <p14:creationId xmlns:p14="http://schemas.microsoft.com/office/powerpoint/2010/main" val="1332813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Relocation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Where relocation is necessary, PHAs must provide residents with: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Resident notices 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Moving assistance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Benefits and assistance per the “Uniform Relocation Assistance and Real Property Acquisition Policies Act (URA)” 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Relocation cannot begin until HUD approves the Financing Plan and issues the RAD Conversion Commitment (RCC). 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PHAs should maintain a resident log for all impacted residents, which should be provided to HUD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upon request.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1681BDC-A901-454F-8DA3-16DF8E5B8938}" type="slidenum">
              <a:rPr lang="en-US" smtClean="0"/>
              <a:pPr>
                <a:spcAft>
                  <a:spcPts val="600"/>
                </a:spcAft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4B1F93-23F3-1D25-4FCB-0A9A93C486AC}"/>
              </a:ext>
            </a:extLst>
          </p:cNvPr>
          <p:cNvSpPr/>
          <p:nvPr/>
        </p:nvSpPr>
        <p:spPr>
          <a:xfrm>
            <a:off x="0" y="0"/>
            <a:ext cx="4132729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Relocation</a:t>
            </a:r>
          </a:p>
        </p:txBody>
      </p:sp>
    </p:spTree>
    <p:extLst>
      <p:ext uri="{BB962C8B-B14F-4D97-AF65-F5344CB8AC3E}">
        <p14:creationId xmlns:p14="http://schemas.microsoft.com/office/powerpoint/2010/main" val="3464727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Alternative Housing Options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To maximize resident choice, PHAs may offer alternative housing options, such as vouchers, homeownership opportunities, etc.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Residents can voluntarily decline their right to return. Written consent by resident must be: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Informed</a:t>
            </a:r>
            <a:r>
              <a:rPr lang="en-US" sz="2000" dirty="0">
                <a:solidFill>
                  <a:schemeClr val="tx1"/>
                </a:solidFill>
              </a:rPr>
              <a:t> – written notification with counseling 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Voluntary</a:t>
            </a:r>
            <a:r>
              <a:rPr lang="en-US" sz="2000" dirty="0">
                <a:solidFill>
                  <a:schemeClr val="tx1"/>
                </a:solidFill>
              </a:rPr>
              <a:t> – cannot be pressured and must be provided at least 30 days to decide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Documented</a:t>
            </a:r>
            <a:r>
              <a:rPr lang="en-US" sz="2000" dirty="0">
                <a:solidFill>
                  <a:schemeClr val="tx1"/>
                </a:solidFill>
              </a:rPr>
              <a:t> – retain evidence of notices, counseling, and resident’s decision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1681BDC-A901-454F-8DA3-16DF8E5B8938}" type="slidenum">
              <a:rPr lang="en-US" smtClean="0"/>
              <a:pPr>
                <a:spcAft>
                  <a:spcPts val="600"/>
                </a:spcAft>
                <a:defRPr/>
              </a:pPr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613330-1D83-E24C-2091-2C2B28023405}"/>
              </a:ext>
            </a:extLst>
          </p:cNvPr>
          <p:cNvSpPr/>
          <p:nvPr/>
        </p:nvSpPr>
        <p:spPr>
          <a:xfrm>
            <a:off x="0" y="0"/>
            <a:ext cx="4132729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Alternative</a:t>
            </a:r>
          </a:p>
          <a:p>
            <a:pPr algn="ctr"/>
            <a:r>
              <a:rPr lang="en-US" sz="3600" dirty="0"/>
              <a:t>Housing Options</a:t>
            </a:r>
          </a:p>
        </p:txBody>
      </p:sp>
    </p:spTree>
    <p:extLst>
      <p:ext uri="{BB962C8B-B14F-4D97-AF65-F5344CB8AC3E}">
        <p14:creationId xmlns:p14="http://schemas.microsoft.com/office/powerpoint/2010/main" val="2347307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73AA4-3095-42A2-BDDB-0078C3EB5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Post-Conversion Resident 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F7037-6510-463A-A0BD-4377D68D1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4971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Under the Section 8 programs, residents pay 30% of their adjusted gross income in rent. This is mostly true for public housing residents except those paying a “flat rent.”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If tenant rent would increase by more than the greater of 10% or $25 per month, the rent increase will be phased in over 3 or 5 years.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8584A-1C91-4502-995A-33AF5EF67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95AFE3-7E23-49AB-8F9A-681323586117}"/>
              </a:ext>
            </a:extLst>
          </p:cNvPr>
          <p:cNvSpPr txBox="1"/>
          <p:nvPr/>
        </p:nvSpPr>
        <p:spPr>
          <a:xfrm>
            <a:off x="4995081" y="745629"/>
            <a:ext cx="6020789" cy="95410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Resident rents remain affordable after conversion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20A482-8706-E971-92E0-453B3C0FA71C}"/>
              </a:ext>
            </a:extLst>
          </p:cNvPr>
          <p:cNvSpPr/>
          <p:nvPr/>
        </p:nvSpPr>
        <p:spPr>
          <a:xfrm>
            <a:off x="0" y="0"/>
            <a:ext cx="4132729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Post-Conversion Resident Rents</a:t>
            </a:r>
          </a:p>
        </p:txBody>
      </p:sp>
    </p:spTree>
    <p:extLst>
      <p:ext uri="{BB962C8B-B14F-4D97-AF65-F5344CB8AC3E}">
        <p14:creationId xmlns:p14="http://schemas.microsoft.com/office/powerpoint/2010/main" val="92424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DC83-64AD-4282-8C8E-33B3B60B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Resident Self-Sufficiency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E9B17-1542-46EF-BAE0-0D021FCAE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Residents can continue to participate in self-sufficiency programs the PHA may be operating, including: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Family Self-Sufficiency (FSS). </a:t>
            </a:r>
            <a:r>
              <a:rPr lang="en-US" sz="2000" dirty="0">
                <a:solidFill>
                  <a:schemeClr val="tx1"/>
                </a:solidFill>
              </a:rPr>
              <a:t>Will continue at least through current grant period.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Resident Opportunities for Self-Sufficiency (ROSS). </a:t>
            </a:r>
            <a:r>
              <a:rPr lang="en-US" sz="2000" dirty="0">
                <a:solidFill>
                  <a:schemeClr val="tx1"/>
                </a:solidFill>
              </a:rPr>
              <a:t>Will continue through current grant period.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Earned Income Disregard (EID)</a:t>
            </a:r>
            <a:r>
              <a:rPr lang="en-US" sz="2000" dirty="0">
                <a:solidFill>
                  <a:schemeClr val="accent3"/>
                </a:solidFill>
              </a:rPr>
              <a:t>. </a:t>
            </a:r>
            <a:r>
              <a:rPr lang="en-US" sz="2000" dirty="0">
                <a:solidFill>
                  <a:schemeClr val="tx1"/>
                </a:solidFill>
              </a:rPr>
              <a:t>Enrolled residents can continue to benefit.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Jobs Plus. </a:t>
            </a:r>
            <a:r>
              <a:rPr lang="en-US" sz="2000" dirty="0">
                <a:solidFill>
                  <a:schemeClr val="tx1"/>
                </a:solidFill>
              </a:rPr>
              <a:t>Residents enrolled in the EID component of Jobs Plus will continue to be eligible post-conversion. All residents can continue to utilize services created because of the program.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23BA4-B66B-4A8B-9638-9027FFA8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6DBBEF-5E64-E7A2-35B5-831A67702066}"/>
              </a:ext>
            </a:extLst>
          </p:cNvPr>
          <p:cNvSpPr/>
          <p:nvPr/>
        </p:nvSpPr>
        <p:spPr>
          <a:xfrm>
            <a:off x="0" y="0"/>
            <a:ext cx="4132729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Resident</a:t>
            </a:r>
          </a:p>
          <a:p>
            <a:pPr algn="ctr"/>
            <a:r>
              <a:rPr lang="en-US" sz="3600" dirty="0"/>
              <a:t>Self-Sufficiency Programs</a:t>
            </a:r>
          </a:p>
        </p:txBody>
      </p:sp>
    </p:spTree>
    <p:extLst>
      <p:ext uri="{BB962C8B-B14F-4D97-AF65-F5344CB8AC3E}">
        <p14:creationId xmlns:p14="http://schemas.microsoft.com/office/powerpoint/2010/main" val="2761045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BA37B-DBD6-4418-9C81-0DA61F2FC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Section 3 and RAD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86B9D-D8C7-4FFD-AA06-A4D9FF766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Any rehab or construction performed as part of a RAD conversion is subject to Section 3 low-income hiring and contracting requirements.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PHAs must take proactive steps to hire local low-income persons and to award contracts to businesses that are owned by or substantially employ those persons.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Preference for hiring opportunities is provided to public housing and Section 8 residents.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F5C512-A2DF-4036-B63C-95B00C92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7DA2AE-EB2D-9947-EC3D-0BFA47C9C92A}"/>
              </a:ext>
            </a:extLst>
          </p:cNvPr>
          <p:cNvSpPr/>
          <p:nvPr/>
        </p:nvSpPr>
        <p:spPr>
          <a:xfrm>
            <a:off x="0" y="0"/>
            <a:ext cx="4132729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Section 3 &amp; RAD</a:t>
            </a:r>
          </a:p>
        </p:txBody>
      </p:sp>
    </p:spTree>
    <p:extLst>
      <p:ext uri="{BB962C8B-B14F-4D97-AF65-F5344CB8AC3E}">
        <p14:creationId xmlns:p14="http://schemas.microsoft.com/office/powerpoint/2010/main" val="1051954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DC83-64AD-4282-8C8E-33B3B60B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Resident Procedural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E9B17-1542-46EF-BAE0-0D021FCAE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217416" cy="5222543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Resident organizing rights (24 CFR Part 245) safeguard: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700" dirty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Formation of resident organizations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Organizing activities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Meeting space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Resident organizers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Canvassing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Resident participation funding ($25 per unit per year)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/>
                </a:solidFill>
              </a:rPr>
              <a:t>Grievance and termination procedures consistent with public housing requirements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/>
                </a:solidFill>
              </a:rPr>
              <a:t>Rights must be incorporated into resident lease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23BA4-B66B-4A8B-9638-9027FFA8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ACBDA6-5965-5811-FFEC-D01FBB91A79A}"/>
              </a:ext>
            </a:extLst>
          </p:cNvPr>
          <p:cNvSpPr/>
          <p:nvPr/>
        </p:nvSpPr>
        <p:spPr>
          <a:xfrm>
            <a:off x="0" y="0"/>
            <a:ext cx="4132729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Resident Procedural Rights</a:t>
            </a:r>
          </a:p>
        </p:txBody>
      </p:sp>
    </p:spTree>
    <p:extLst>
      <p:ext uri="{BB962C8B-B14F-4D97-AF65-F5344CB8AC3E}">
        <p14:creationId xmlns:p14="http://schemas.microsoft.com/office/powerpoint/2010/main" val="395267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9A55-D452-48EA-86C7-AB5058DD7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Choice-Mobility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3D9BD-968D-45D5-81A1-9DE93FFF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1432754"/>
            <a:ext cx="6020790" cy="5222543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This is a voluntary option for RAD residents that is not available to Public Housing residents.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Prior to closing, the PHA must notify residents of opportunities and procedures to exercise the choice-mobility option.</a:t>
            </a:r>
            <a:endParaRPr lang="en-US" sz="1600" b="1" i="1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</a:rPr>
              <a:t>For PBV, the resident may request a voucher after one year of residency.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</a:rPr>
              <a:t>For PBRA, the resident may request a voucher after two years of residency and the PHA/owner may adopt certain other limitations on use. In some cases, HUD may approve a good-cause exemption.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This right must be included in the lease.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9BDD8-A8E6-4545-929E-84CEE3FE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51F069-2C9A-4E00-A972-AE19163B9F93}"/>
              </a:ext>
            </a:extLst>
          </p:cNvPr>
          <p:cNvSpPr txBox="1"/>
          <p:nvPr/>
        </p:nvSpPr>
        <p:spPr>
          <a:xfrm>
            <a:off x="4995081" y="481238"/>
            <a:ext cx="6020789" cy="107721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Following conversion, residents may request a tenant-based voucher after a period of residency at the converted property (“choice-mobility”), except for certain conversions where the PHA does not have a voucher program.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1C3A8C-4312-755F-B008-5C32B194E513}"/>
              </a:ext>
            </a:extLst>
          </p:cNvPr>
          <p:cNvSpPr/>
          <p:nvPr/>
        </p:nvSpPr>
        <p:spPr>
          <a:xfrm>
            <a:off x="0" y="0"/>
            <a:ext cx="4132729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Choice-Mobility</a:t>
            </a:r>
          </a:p>
        </p:txBody>
      </p:sp>
    </p:spTree>
    <p:extLst>
      <p:ext uri="{BB962C8B-B14F-4D97-AF65-F5344CB8AC3E}">
        <p14:creationId xmlns:p14="http://schemas.microsoft.com/office/powerpoint/2010/main" val="516757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9C995-6162-4FB6-A9EF-D552EA98B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en-US" dirty="0"/>
              <a:t>Recommendations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DF8C0B-EF1D-4D21-9655-C325B8910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18</a:t>
            </a:fld>
            <a:endParaRPr lang="en-US"/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B25D7D1E-647E-4D33-8BA1-9B9281FCAB1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3000" y="1987811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1603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9C995-6162-4FB6-A9EF-D552EA98B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33350"/>
            <a:ext cx="9875520" cy="1356360"/>
          </a:xfrm>
        </p:spPr>
        <p:txBody>
          <a:bodyPr/>
          <a:lstStyle/>
          <a:p>
            <a:pPr algn="ctr"/>
            <a:r>
              <a:rPr lang="en-US" dirty="0"/>
              <a:t>Questions/Issues?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44848-6A9E-4C8D-8171-37458F8E3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036" y="1421951"/>
            <a:ext cx="8901763" cy="107016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Typically, the best place to start when you have questions or issues related to the RAD conversion is to discuss with your property manager or Owner/PHA.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For additional assistance, see below.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DF8C0B-EF1D-4D21-9655-C325B8910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4685E14-3D72-4BDD-9376-7B3416E2E80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073948-5A27-49A6-8EFE-06FFE11F314E}"/>
              </a:ext>
            </a:extLst>
          </p:cNvPr>
          <p:cNvSpPr txBox="1"/>
          <p:nvPr/>
        </p:nvSpPr>
        <p:spPr>
          <a:xfrm>
            <a:off x="1892808" y="3915388"/>
            <a:ext cx="1640460" cy="338554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After Conversion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6C5916-2370-4783-87E0-4F63AE92F705}"/>
              </a:ext>
            </a:extLst>
          </p:cNvPr>
          <p:cNvSpPr txBox="1"/>
          <p:nvPr/>
        </p:nvSpPr>
        <p:spPr>
          <a:xfrm>
            <a:off x="4114802" y="3099776"/>
            <a:ext cx="2195686" cy="338554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Public Housing Lease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CE8AF-0DE3-48CC-9B69-5251E1CA7F8D}"/>
              </a:ext>
            </a:extLst>
          </p:cNvPr>
          <p:cNvSpPr txBox="1"/>
          <p:nvPr/>
        </p:nvSpPr>
        <p:spPr>
          <a:xfrm>
            <a:off x="6709461" y="3100663"/>
            <a:ext cx="3501338" cy="338554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HUD Public Housing Field Office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E4D674-4B32-4081-998B-87DC5D83BBBE}"/>
              </a:ext>
            </a:extLst>
          </p:cNvPr>
          <p:cNvSpPr txBox="1"/>
          <p:nvPr/>
        </p:nvSpPr>
        <p:spPr>
          <a:xfrm>
            <a:off x="4114801" y="3792277"/>
            <a:ext cx="2195687" cy="584775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Project Based Voucher Lease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FF5795-4388-4B17-A3F9-B80B80DC40BC}"/>
              </a:ext>
            </a:extLst>
          </p:cNvPr>
          <p:cNvSpPr txBox="1"/>
          <p:nvPr/>
        </p:nvSpPr>
        <p:spPr>
          <a:xfrm>
            <a:off x="8802627" y="3791015"/>
            <a:ext cx="2116665" cy="584775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HUD Public Housing Field Office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FF7C8AC8-7043-4EB2-B72A-01058C569B89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>
            <a:off x="3533268" y="4084665"/>
            <a:ext cx="58153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05B9DB3-DB3F-4620-9015-615C11A9260F}"/>
              </a:ext>
            </a:extLst>
          </p:cNvPr>
          <p:cNvCxnSpPr>
            <a:cxnSpLocks/>
          </p:cNvCxnSpPr>
          <p:nvPr/>
        </p:nvCxnSpPr>
        <p:spPr>
          <a:xfrm>
            <a:off x="3475075" y="3269056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CB16CB7-F489-4449-B3B0-85B819928FAE}"/>
              </a:ext>
            </a:extLst>
          </p:cNvPr>
          <p:cNvCxnSpPr>
            <a:cxnSpLocks/>
          </p:cNvCxnSpPr>
          <p:nvPr/>
        </p:nvCxnSpPr>
        <p:spPr>
          <a:xfrm flipV="1">
            <a:off x="3204085" y="3258984"/>
            <a:ext cx="910716" cy="100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1423A4A-FD95-4BE0-8E57-297EC87E429E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6310488" y="3269053"/>
            <a:ext cx="398973" cy="8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EB2CBE5-6936-42CE-97F9-6E052B7B6782}"/>
              </a:ext>
            </a:extLst>
          </p:cNvPr>
          <p:cNvCxnSpPr>
            <a:cxnSpLocks/>
            <a:stCxn id="12" idx="3"/>
            <a:endCxn id="62" idx="1"/>
          </p:cNvCxnSpPr>
          <p:nvPr/>
        </p:nvCxnSpPr>
        <p:spPr>
          <a:xfrm>
            <a:off x="6310488" y="4084665"/>
            <a:ext cx="394436" cy="17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00D65461-D52D-46D5-B7B5-CE432C3A23FB}"/>
              </a:ext>
            </a:extLst>
          </p:cNvPr>
          <p:cNvSpPr txBox="1"/>
          <p:nvPr/>
        </p:nvSpPr>
        <p:spPr>
          <a:xfrm>
            <a:off x="1222408" y="5944944"/>
            <a:ext cx="9750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Public Housing Field Offices: </a:t>
            </a:r>
            <a:r>
              <a:rPr lang="en-US" sz="1600" dirty="0">
                <a:latin typeface="+mj-lt"/>
                <a:hlinkClick r:id="rId3"/>
              </a:rPr>
              <a:t>www.hud.gov/program_offices/public_indian_housing/about/field_office</a:t>
            </a:r>
            <a:endParaRPr lang="en-US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Multifamily Field Offices: </a:t>
            </a:r>
            <a:r>
              <a:rPr lang="en-US" sz="1600" dirty="0">
                <a:latin typeface="+mj-lt"/>
                <a:hlinkClick r:id="rId4"/>
              </a:rPr>
              <a:t>www.hud.gov/program_offices/housing/mfh/hsgmfbus/abouthubspcs</a:t>
            </a:r>
            <a:endParaRPr lang="en-US" sz="1600" dirty="0">
              <a:latin typeface="+mj-lt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DC2EE52-D1D3-432F-8966-EC539C9F1FD1}"/>
              </a:ext>
            </a:extLst>
          </p:cNvPr>
          <p:cNvSpPr txBox="1"/>
          <p:nvPr/>
        </p:nvSpPr>
        <p:spPr>
          <a:xfrm>
            <a:off x="6704924" y="3670914"/>
            <a:ext cx="1898435" cy="830997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PHA (that performs annual recertifications)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04D72DB-EE0C-41AB-BC8C-117A6901BE9C}"/>
              </a:ext>
            </a:extLst>
          </p:cNvPr>
          <p:cNvCxnSpPr>
            <a:cxnSpLocks/>
            <a:stCxn id="62" idx="3"/>
            <a:endCxn id="13" idx="1"/>
          </p:cNvCxnSpPr>
          <p:nvPr/>
        </p:nvCxnSpPr>
        <p:spPr>
          <a:xfrm flipV="1">
            <a:off x="8603359" y="4083403"/>
            <a:ext cx="199268" cy="30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38259EB-2F81-49E6-A2F1-6A1432795C0B}"/>
              </a:ext>
            </a:extLst>
          </p:cNvPr>
          <p:cNvSpPr txBox="1"/>
          <p:nvPr/>
        </p:nvSpPr>
        <p:spPr>
          <a:xfrm>
            <a:off x="1680908" y="3090446"/>
            <a:ext cx="1852360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Prior to Conversion</a:t>
            </a:r>
          </a:p>
        </p:txBody>
      </p:sp>
    </p:spTree>
    <p:extLst>
      <p:ext uri="{BB962C8B-B14F-4D97-AF65-F5344CB8AC3E}">
        <p14:creationId xmlns:p14="http://schemas.microsoft.com/office/powerpoint/2010/main" val="186416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C9E58-103B-AE56-A82C-FF029CF93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Lynnwood Village &amp; Westvale Manor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0728C-B9EA-9254-46E8-6AB1ED157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Reasons for converting</a:t>
            </a:r>
          </a:p>
          <a:p>
            <a:pPr lvl="1"/>
            <a:r>
              <a:rPr lang="en-US" dirty="0"/>
              <a:t>Rehabilitate the properties</a:t>
            </a:r>
          </a:p>
          <a:p>
            <a:pPr lvl="1"/>
            <a:r>
              <a:rPr lang="en-US" dirty="0"/>
              <a:t>Sustainable financing</a:t>
            </a:r>
          </a:p>
          <a:p>
            <a:pPr lvl="1"/>
            <a:r>
              <a:rPr lang="en-US" dirty="0"/>
              <a:t>More housing units</a:t>
            </a:r>
          </a:p>
          <a:p>
            <a:r>
              <a:rPr lang="en-US" dirty="0"/>
              <a:t>What is RAD?</a:t>
            </a:r>
          </a:p>
          <a:p>
            <a:pPr lvl="1"/>
            <a:r>
              <a:rPr lang="en-US" u="sng" dirty="0"/>
              <a:t>R</a:t>
            </a:r>
            <a:r>
              <a:rPr lang="en-US" dirty="0"/>
              <a:t>ental </a:t>
            </a:r>
            <a:r>
              <a:rPr lang="en-US" u="sng" dirty="0"/>
              <a:t>A</a:t>
            </a:r>
            <a:r>
              <a:rPr lang="en-US" dirty="0"/>
              <a:t>ssistance </a:t>
            </a:r>
            <a:r>
              <a:rPr lang="en-US" u="sng" dirty="0"/>
              <a:t>D</a:t>
            </a:r>
            <a:r>
              <a:rPr lang="en-US" dirty="0"/>
              <a:t>emonstration</a:t>
            </a:r>
          </a:p>
          <a:p>
            <a:pPr lvl="1"/>
            <a:r>
              <a:rPr lang="en-US" dirty="0"/>
              <a:t>Created in 2011 to preserve this stock of affordable housing</a:t>
            </a:r>
          </a:p>
          <a:p>
            <a:pPr lvl="1"/>
            <a:r>
              <a:rPr lang="en-US" dirty="0"/>
              <a:t>PHAs around the country have used RAD to preserve and improve public housing</a:t>
            </a:r>
          </a:p>
          <a:p>
            <a:pPr lvl="1"/>
            <a:r>
              <a:rPr lang="en-US" dirty="0"/>
              <a:t>Converts properties from Section 9 public housing to Section 8 Project-Based Vouchers</a:t>
            </a:r>
          </a:p>
          <a:p>
            <a:pPr lvl="1"/>
            <a:r>
              <a:rPr lang="en-US" dirty="0"/>
              <a:t>Can include major rehab work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9098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7453" y="859604"/>
            <a:ext cx="8037094" cy="4841930"/>
          </a:xfrm>
        </p:spPr>
        <p:txBody>
          <a:bodyPr>
            <a:normAutofit/>
          </a:bodyPr>
          <a:lstStyle/>
          <a:p>
            <a:pPr lvl="0" algn="ctr">
              <a:buClr>
                <a:srgbClr val="90C226"/>
              </a:buClr>
            </a:pPr>
            <a:r>
              <a:rPr lang="en-US" sz="5400" dirty="0"/>
              <a:t>Thank You and Questions</a:t>
            </a:r>
            <a:br>
              <a:rPr lang="en-US" sz="3600" b="1" dirty="0">
                <a:latin typeface="+mn-lt"/>
              </a:rPr>
            </a:b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For more information visit: </a:t>
            </a:r>
            <a:r>
              <a:rPr lang="en-US" sz="2400" dirty="0">
                <a:latin typeface="+mn-lt"/>
                <a:hlinkClick r:id="rId3"/>
              </a:rPr>
              <a:t>www.hud.gov/rad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Contact: (insert property manager/PHA contact info)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  <a:hlinkClick r:id="rId4"/>
              </a:rPr>
              <a:t>rad@hud.gov</a:t>
            </a:r>
            <a:b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</a:br>
            <a:b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</a:br>
            <a:r>
              <a:rPr lang="en-US" sz="2400" dirty="0">
                <a:latin typeface="+mn-lt"/>
              </a:rPr>
              <a:t>Join the </a:t>
            </a:r>
            <a:r>
              <a:rPr lang="en-US" sz="2400" dirty="0">
                <a:latin typeface="+mn-lt"/>
                <a:hlinkClick r:id="rId5"/>
              </a:rPr>
              <a:t>RAD LISTSERV </a:t>
            </a:r>
            <a:r>
              <a:rPr lang="en-US" sz="2400" dirty="0">
                <a:latin typeface="+mn-lt"/>
              </a:rPr>
              <a:t>for periodic news and updates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(link available at the bottom right of the 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  <a:hlinkClick r:id="rId3"/>
              </a:rPr>
              <a:t>www.hud.gov/rad</a:t>
            </a:r>
            <a:r>
              <a:rPr lang="en-US" sz="2400" dirty="0">
                <a:latin typeface="+mn-lt"/>
              </a:rPr>
              <a:t> webpage)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4685E14-3D72-4BDD-9376-7B3416E2E80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7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66B15-05FF-4029-A023-47CD345E8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en-US" sz="4800">
                <a:latin typeface="+mn-lt"/>
                <a:cs typeface="Calibri Light" panose="020F0302020204030204" pitchFamily="34" charset="0"/>
              </a:rPr>
              <a:t>RAD Core Principles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CB9B5F-9DAD-4BFE-88FD-5D23C9A1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graphicFrame>
        <p:nvGraphicFramePr>
          <p:cNvPr id="13" name="Content Placeholder 7">
            <a:extLst>
              <a:ext uri="{FF2B5EF4-FFF2-40B4-BE49-F238E27FC236}">
                <a16:creationId xmlns:a16="http://schemas.microsoft.com/office/drawing/2014/main" id="{CFC97DAD-7D97-424C-8D4E-AD8D653EBB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429790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132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7687-DA9C-4990-AD0F-48F6BEEEF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en-US" sz="4800"/>
              <a:t>RAD Core Principles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BCA1A-14EC-4CD2-9C5A-18C5716D4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14F37BC-A6BA-4A92-A714-8C88CF312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545078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170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E8478-BAFC-F3FD-A3F7-925AF80D7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 Conversion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49EE7-033A-6EDF-0DE2-1E43DAE8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860"/>
            <a:ext cx="10515600" cy="621740"/>
          </a:xfrm>
        </p:spPr>
        <p:txBody>
          <a:bodyPr/>
          <a:lstStyle/>
          <a:p>
            <a:r>
              <a:rPr lang="en-US" dirty="0"/>
              <a:t>2 properties affected: Lynnwood Village, Westvale Manor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9FC2F2-934F-B9CE-3F27-BD6F303C3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2304396"/>
            <a:ext cx="11315699" cy="346625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7D18DCA-B866-8910-D87C-82A590DF536E}"/>
              </a:ext>
            </a:extLst>
          </p:cNvPr>
          <p:cNvSpPr txBox="1"/>
          <p:nvPr/>
        </p:nvSpPr>
        <p:spPr>
          <a:xfrm>
            <a:off x="2174619" y="5925671"/>
            <a:ext cx="121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 2024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82D7E8-6EE2-EA5D-F8C6-E86D4E9FBFC5}"/>
              </a:ext>
            </a:extLst>
          </p:cNvPr>
          <p:cNvSpPr txBox="1"/>
          <p:nvPr/>
        </p:nvSpPr>
        <p:spPr>
          <a:xfrm>
            <a:off x="5531901" y="5925671"/>
            <a:ext cx="121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Jun 2025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811F2C-AAA8-3482-5594-F085F61BB5FA}"/>
              </a:ext>
            </a:extLst>
          </p:cNvPr>
          <p:cNvSpPr txBox="1"/>
          <p:nvPr/>
        </p:nvSpPr>
        <p:spPr>
          <a:xfrm>
            <a:off x="7323857" y="5925671"/>
            <a:ext cx="1095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 2025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0FF492-54B1-6382-1215-1C7480243652}"/>
              </a:ext>
            </a:extLst>
          </p:cNvPr>
          <p:cNvSpPr txBox="1"/>
          <p:nvPr/>
        </p:nvSpPr>
        <p:spPr>
          <a:xfrm>
            <a:off x="8863377" y="5925671"/>
            <a:ext cx="1154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Nov 2025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2D8946-4415-C91F-0406-E28C0B1EADC7}"/>
              </a:ext>
            </a:extLst>
          </p:cNvPr>
          <p:cNvSpPr txBox="1"/>
          <p:nvPr/>
        </p:nvSpPr>
        <p:spPr>
          <a:xfrm>
            <a:off x="10505330" y="5909518"/>
            <a:ext cx="1154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 2026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36EECF8-981F-6711-6830-5984A1879862}"/>
              </a:ext>
            </a:extLst>
          </p:cNvPr>
          <p:cNvGrpSpPr/>
          <p:nvPr/>
        </p:nvGrpSpPr>
        <p:grpSpPr>
          <a:xfrm>
            <a:off x="3803034" y="5864254"/>
            <a:ext cx="1380955" cy="829192"/>
            <a:chOff x="687363" y="5067300"/>
            <a:chExt cx="1342345" cy="829192"/>
          </a:xfrm>
        </p:grpSpPr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9908F04C-E3D4-69B7-B8CC-4222CF4853A9}"/>
                </a:ext>
              </a:extLst>
            </p:cNvPr>
            <p:cNvSpPr/>
            <p:nvPr/>
          </p:nvSpPr>
          <p:spPr>
            <a:xfrm>
              <a:off x="1136468" y="5067300"/>
              <a:ext cx="444137" cy="444137"/>
            </a:xfrm>
            <a:prstGeom prst="star5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2A6B0DE-6CB0-B56E-689A-17A221C3CAB9}"/>
                </a:ext>
              </a:extLst>
            </p:cNvPr>
            <p:cNvSpPr txBox="1"/>
            <p:nvPr/>
          </p:nvSpPr>
          <p:spPr>
            <a:xfrm>
              <a:off x="687363" y="5527160"/>
              <a:ext cx="1342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4">
                      <a:lumMod val="50000"/>
                    </a:schemeClr>
                  </a:solidFill>
                </a:rPr>
                <a:t>We are here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BC7B7B4-6F06-247C-3522-D334F8BB8A74}"/>
              </a:ext>
            </a:extLst>
          </p:cNvPr>
          <p:cNvSpPr txBox="1"/>
          <p:nvPr/>
        </p:nvSpPr>
        <p:spPr>
          <a:xfrm>
            <a:off x="591115" y="5925671"/>
            <a:ext cx="121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Oct 2024</a:t>
            </a:r>
          </a:p>
        </p:txBody>
      </p:sp>
    </p:spTree>
    <p:extLst>
      <p:ext uri="{BB962C8B-B14F-4D97-AF65-F5344CB8AC3E}">
        <p14:creationId xmlns:p14="http://schemas.microsoft.com/office/powerpoint/2010/main" val="3943816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6F35C-3979-4265-84BE-A086A8B82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131" y="4215205"/>
            <a:ext cx="8105738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dirty="0"/>
              <a:t>Resident Engagement</a:t>
            </a:r>
          </a:p>
        </p:txBody>
      </p:sp>
      <p:pic>
        <p:nvPicPr>
          <p:cNvPr id="9" name="Graphic 8" descr="Handshake">
            <a:extLst>
              <a:ext uri="{FF2B5EF4-FFF2-40B4-BE49-F238E27FC236}">
                <a16:creationId xmlns:a16="http://schemas.microsoft.com/office/drawing/2014/main" id="{85D88745-9B07-4CF6-9CCB-9E9E09529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56178" y="741172"/>
            <a:ext cx="3279644" cy="327964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66A93-713B-415A-9D0E-87820F00B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787B4898-D986-4756-BCEF-CF79C8043C9C}" type="slidenum">
              <a:rPr lang="en-US" smtClean="0"/>
              <a:pPr defTabSz="914400"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5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2002D-CDBA-4715-9C18-F4D64EFDB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Notices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0258C-6D5C-49EC-A30F-2FCD46A9A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6713"/>
            <a:ext cx="10515600" cy="2755519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AHA has provided the below notices to residents at the affected properties: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RAD Information Notice (RIN), providing you an overview of RAD and your related rights – </a:t>
            </a:r>
            <a:r>
              <a:rPr lang="en-US" sz="1800" dirty="0">
                <a:solidFill>
                  <a:srgbClr val="FF0000"/>
                </a:solidFill>
              </a:rPr>
              <a:t>delivered Sep 2024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General Information Notice (GIN), alerting you that you would have the right to relocation assistance if relocation is needed – </a:t>
            </a:r>
            <a:r>
              <a:rPr lang="en-US" sz="1800" dirty="0">
                <a:solidFill>
                  <a:srgbClr val="FF0000"/>
                </a:solidFill>
              </a:rPr>
              <a:t>delivered Jan 2025</a:t>
            </a:r>
          </a:p>
          <a:p>
            <a:r>
              <a:rPr lang="en-US" sz="2000" dirty="0">
                <a:solidFill>
                  <a:schemeClr val="tx1"/>
                </a:solidFill>
              </a:rPr>
              <a:t>After HUD approves the Financing Plan, the PHA must send a notice to all residents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Prior to beginning any relocation, each resident must receive advanced notice of relocation</a:t>
            </a:r>
          </a:p>
          <a:p>
            <a:pPr lvl="1"/>
            <a:r>
              <a:rPr lang="en-US" sz="1600" dirty="0"/>
              <a:t>No relocation is planned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7E4D471-6F22-4AC5-BA86-E1A1C660E3A8}"/>
              </a:ext>
            </a:extLst>
          </p:cNvPr>
          <p:cNvSpPr txBox="1">
            <a:spLocks/>
          </p:cNvSpPr>
          <p:nvPr/>
        </p:nvSpPr>
        <p:spPr>
          <a:xfrm>
            <a:off x="838200" y="380746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PHA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4D1021-9726-B78A-3A53-CD3DCE0D572B}"/>
              </a:ext>
            </a:extLst>
          </p:cNvPr>
          <p:cNvSpPr txBox="1"/>
          <p:nvPr/>
        </p:nvSpPr>
        <p:spPr>
          <a:xfrm>
            <a:off x="838200" y="4871212"/>
            <a:ext cx="9985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AHA submitted its 2025 PHA Plan in January 2025 to HUD.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HUD approves the plan, it will amend PCHRC’s PHA Plan to include activities related to the RAD transaction.</a:t>
            </a:r>
          </a:p>
        </p:txBody>
      </p:sp>
    </p:spTree>
    <p:extLst>
      <p:ext uri="{BB962C8B-B14F-4D97-AF65-F5344CB8AC3E}">
        <p14:creationId xmlns:p14="http://schemas.microsoft.com/office/powerpoint/2010/main" val="4014080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6F35C-3979-4265-84BE-A086A8B82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4743" y="4385535"/>
            <a:ext cx="5622514" cy="132588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600" b="1" dirty="0"/>
              <a:t>Resident rights review</a:t>
            </a:r>
          </a:p>
        </p:txBody>
      </p:sp>
      <p:pic>
        <p:nvPicPr>
          <p:cNvPr id="9" name="Graphic 8" descr="Weights Uneven with solid fill">
            <a:extLst>
              <a:ext uri="{FF2B5EF4-FFF2-40B4-BE49-F238E27FC236}">
                <a16:creationId xmlns:a16="http://schemas.microsoft.com/office/drawing/2014/main" id="{85D88745-9B07-4CF6-9CCB-9E9E09529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456178" y="741172"/>
            <a:ext cx="3279644" cy="327964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66A93-713B-415A-9D0E-87820F00B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787B4898-D986-4756-BCEF-CF79C8043C9C}" type="slidenum">
              <a:rPr lang="en-US" smtClean="0"/>
              <a:pPr defTabSz="914400"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83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BCA1A-14EC-4CD2-9C5A-18C5716D4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23476-15CC-4437-B65C-5225DF549595}"/>
              </a:ext>
            </a:extLst>
          </p:cNvPr>
          <p:cNvSpPr txBox="1"/>
          <p:nvPr/>
        </p:nvSpPr>
        <p:spPr>
          <a:xfrm>
            <a:off x="5172634" y="5045067"/>
            <a:ext cx="6020789" cy="95410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No resident may be permanently, involuntarily displaced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A1959E1-F90D-48FF-9909-0CAA647CC11F}"/>
              </a:ext>
            </a:extLst>
          </p:cNvPr>
          <p:cNvGraphicFramePr/>
          <p:nvPr/>
        </p:nvGraphicFramePr>
        <p:xfrm>
          <a:off x="4786205" y="817982"/>
          <a:ext cx="6774649" cy="1783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5680A9A9-54F8-47E5-9D3B-67C5702015FC}"/>
              </a:ext>
            </a:extLst>
          </p:cNvPr>
          <p:cNvGraphicFramePr/>
          <p:nvPr/>
        </p:nvGraphicFramePr>
        <p:xfrm>
          <a:off x="4786204" y="3021454"/>
          <a:ext cx="6774649" cy="1501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415CD911-945B-6EC6-DE83-44D5E0BFE8D6}"/>
              </a:ext>
            </a:extLst>
          </p:cNvPr>
          <p:cNvSpPr txBox="1">
            <a:spLocks/>
          </p:cNvSpPr>
          <p:nvPr/>
        </p:nvSpPr>
        <p:spPr>
          <a:xfrm>
            <a:off x="593409" y="1025857"/>
            <a:ext cx="3273042" cy="52225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>
                <a:solidFill>
                  <a:srgbClr val="FFFFFF"/>
                </a:solidFill>
              </a:rPr>
              <a:t>Right to Remain and Right </a:t>
            </a:r>
            <a:br>
              <a:rPr lang="en-US" sz="3600">
                <a:solidFill>
                  <a:srgbClr val="FFFFFF"/>
                </a:solidFill>
              </a:rPr>
            </a:br>
            <a:r>
              <a:rPr lang="en-US" sz="3600">
                <a:solidFill>
                  <a:srgbClr val="FFFFFF"/>
                </a:solidFill>
              </a:rPr>
              <a:t>of Return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DE7F2F-2D10-D1E4-13AD-262B06056BB9}"/>
              </a:ext>
            </a:extLst>
          </p:cNvPr>
          <p:cNvSpPr/>
          <p:nvPr/>
        </p:nvSpPr>
        <p:spPr>
          <a:xfrm>
            <a:off x="0" y="0"/>
            <a:ext cx="4132729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Right to Remain</a:t>
            </a:r>
          </a:p>
          <a:p>
            <a:pPr algn="ctr"/>
            <a:r>
              <a:rPr lang="en-US" sz="3600" dirty="0"/>
              <a:t>&amp;</a:t>
            </a:r>
          </a:p>
          <a:p>
            <a:pPr algn="ctr"/>
            <a:r>
              <a:rPr lang="en-US" sz="3600" dirty="0"/>
              <a:t>Right to Return</a:t>
            </a:r>
          </a:p>
        </p:txBody>
      </p:sp>
    </p:spTree>
    <p:extLst>
      <p:ext uri="{BB962C8B-B14F-4D97-AF65-F5344CB8AC3E}">
        <p14:creationId xmlns:p14="http://schemas.microsoft.com/office/powerpoint/2010/main" val="3956615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1371</Words>
  <Application>Microsoft Office PowerPoint</Application>
  <PresentationFormat>Widescreen</PresentationFormat>
  <Paragraphs>195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Aptos Display</vt:lpstr>
      <vt:lpstr>Arial</vt:lpstr>
      <vt:lpstr>Franklin Gothic Book</vt:lpstr>
      <vt:lpstr>Wingdings</vt:lpstr>
      <vt:lpstr>Office Theme</vt:lpstr>
      <vt:lpstr>RAD Resident Rights Meeting</vt:lpstr>
      <vt:lpstr>Lynnwood Village &amp; Westvale Manor</vt:lpstr>
      <vt:lpstr>RAD Core Principles</vt:lpstr>
      <vt:lpstr>RAD Core Principles</vt:lpstr>
      <vt:lpstr>RAD Conversion Timeline</vt:lpstr>
      <vt:lpstr>Resident Engagement</vt:lpstr>
      <vt:lpstr>Resident Notices</vt:lpstr>
      <vt:lpstr>Resident rights review</vt:lpstr>
      <vt:lpstr>PowerPoint Presentation</vt:lpstr>
      <vt:lpstr>No Rescreening</vt:lpstr>
      <vt:lpstr>Relocation</vt:lpstr>
      <vt:lpstr>Alternative Housing Options</vt:lpstr>
      <vt:lpstr>Post-Conversion Resident Rents</vt:lpstr>
      <vt:lpstr>Resident Self-Sufficiency Programs</vt:lpstr>
      <vt:lpstr>Section 3 and RAD</vt:lpstr>
      <vt:lpstr>Resident Procedural Rights</vt:lpstr>
      <vt:lpstr>Choice-Mobility</vt:lpstr>
      <vt:lpstr>Recommendations</vt:lpstr>
      <vt:lpstr>Questions/Issues?</vt:lpstr>
      <vt:lpstr>Thank You and Questions  For more information visit: www.hud.gov/rad Contact: (insert property manager/PHA contact info) rad@hud.gov  Join the RAD LISTSERV for periodic news and updates (link available at the bottom right of the  www.hud.gov/rad webpage)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Pennington County Housing and Redevelopment Commission</dc:title>
  <dc:creator>Jonathan Concidine</dc:creator>
  <cp:lastModifiedBy>Kimberly Townsend</cp:lastModifiedBy>
  <cp:revision>8</cp:revision>
  <dcterms:created xsi:type="dcterms:W3CDTF">2024-04-10T19:23:53Z</dcterms:created>
  <dcterms:modified xsi:type="dcterms:W3CDTF">2025-01-30T13:24:36Z</dcterms:modified>
</cp:coreProperties>
</file>